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Default Extension="xlsx" ContentType="application/vnd.openxmlformats-officedocument.spreadsheetml.sheet"/>
  <Override PartName="/ppt/charts/chart3.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2"/>
  </p:sldMasterIdLst>
  <p:notesMasterIdLst>
    <p:notesMasterId r:id="rId20"/>
  </p:notesMasterIdLst>
  <p:sldIdLst>
    <p:sldId id="256" r:id="rId3"/>
    <p:sldId id="257" r:id="rId4"/>
    <p:sldId id="259" r:id="rId5"/>
    <p:sldId id="273" r:id="rId6"/>
    <p:sldId id="260" r:id="rId7"/>
    <p:sldId id="261" r:id="rId8"/>
    <p:sldId id="276" r:id="rId9"/>
    <p:sldId id="263" r:id="rId10"/>
    <p:sldId id="272" r:id="rId11"/>
    <p:sldId id="268" r:id="rId12"/>
    <p:sldId id="267" r:id="rId13"/>
    <p:sldId id="274" r:id="rId14"/>
    <p:sldId id="275" r:id="rId15"/>
    <p:sldId id="264" r:id="rId16"/>
    <p:sldId id="265" r:id="rId17"/>
    <p:sldId id="266" r:id="rId18"/>
    <p:sldId id="271"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705" autoAdjust="0"/>
  </p:normalViewPr>
  <p:slideViewPr>
    <p:cSldViewPr>
      <p:cViewPr varScale="1">
        <p:scale>
          <a:sx n="71" d="100"/>
          <a:sy n="71" d="100"/>
        </p:scale>
        <p:origin x="-4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chart1.xml><?xml version="1.0" encoding="utf-8"?>
<c:chartSpace xmlns:c="http://schemas.openxmlformats.org/drawingml/2006/chart" xmlns:a="http://schemas.openxmlformats.org/drawingml/2006/main" xmlns:r="http://schemas.openxmlformats.org/officeDocument/2006/relationships">
  <c:lang val="en-US"/>
  <c:chart>
    <c:plotArea>
      <c:layout>
        <c:manualLayout>
          <c:layoutTarget val="inner"/>
          <c:xMode val="edge"/>
          <c:yMode val="edge"/>
          <c:x val="0.39426725902381471"/>
          <c:y val="2.9850746268656716E-2"/>
          <c:w val="0.50124190324833251"/>
          <c:h val="0.91031926979276845"/>
        </c:manualLayout>
      </c:layout>
      <c:barChart>
        <c:barDir val="bar"/>
        <c:grouping val="clustered"/>
        <c:ser>
          <c:idx val="0"/>
          <c:order val="0"/>
          <c:tx>
            <c:strRef>
              <c:f>Sheet1!$B$1</c:f>
              <c:strCache>
                <c:ptCount val="1"/>
                <c:pt idx="0">
                  <c:v>Pretest</c:v>
                </c:pt>
              </c:strCache>
            </c:strRef>
          </c:tx>
          <c:spPr>
            <a:solidFill>
              <a:srgbClr val="FF0000"/>
            </a:solidFill>
            <a:effectLst>
              <a:outerShdw blurRad="50800" dist="50800" dir="5400000" algn="ctr" rotWithShape="0">
                <a:schemeClr val="bg1"/>
              </a:outerShdw>
            </a:effectLst>
          </c:spPr>
          <c:cat>
            <c:strRef>
              <c:f>Sheet1!$A$2:$A$8</c:f>
              <c:strCache>
                <c:ptCount val="6"/>
                <c:pt idx="0">
                  <c:v>Which statement best describes a rain garden?</c:v>
                </c:pt>
                <c:pt idx="1">
                  <c:v>What are rain gardens most likely to attract?</c:v>
                </c:pt>
                <c:pt idx="2">
                  <c:v>Why are rain gardens important?</c:v>
                </c:pt>
                <c:pt idx="3">
                  <c:v>Where is the best place to create a rain garden?</c:v>
                </c:pt>
                <c:pt idx="4">
                  <c:v>What is a simple way to reduce runoff?</c:v>
                </c:pt>
                <c:pt idx="5">
                  <c:v>Which of these plants would you not want in your garden?</c:v>
                </c:pt>
              </c:strCache>
            </c:strRef>
          </c:cat>
          <c:val>
            <c:numRef>
              <c:f>Sheet1!$B$2:$B$8</c:f>
              <c:numCache>
                <c:formatCode>General</c:formatCode>
                <c:ptCount val="7"/>
                <c:pt idx="0">
                  <c:v>5</c:v>
                </c:pt>
                <c:pt idx="1">
                  <c:v>4</c:v>
                </c:pt>
                <c:pt idx="2">
                  <c:v>3</c:v>
                </c:pt>
                <c:pt idx="3">
                  <c:v>5</c:v>
                </c:pt>
                <c:pt idx="4">
                  <c:v>7</c:v>
                </c:pt>
                <c:pt idx="5">
                  <c:v>6</c:v>
                </c:pt>
              </c:numCache>
            </c:numRef>
          </c:val>
        </c:ser>
        <c:ser>
          <c:idx val="1"/>
          <c:order val="1"/>
          <c:tx>
            <c:strRef>
              <c:f>Sheet1!$C$1</c:f>
              <c:strCache>
                <c:ptCount val="1"/>
                <c:pt idx="0">
                  <c:v>Posttest</c:v>
                </c:pt>
              </c:strCache>
            </c:strRef>
          </c:tx>
          <c:spPr>
            <a:solidFill>
              <a:srgbClr val="00B050"/>
            </a:solidFill>
          </c:spPr>
          <c:cat>
            <c:strRef>
              <c:f>Sheet1!$A$2:$A$8</c:f>
              <c:strCache>
                <c:ptCount val="6"/>
                <c:pt idx="0">
                  <c:v>Which statement best describes a rain garden?</c:v>
                </c:pt>
                <c:pt idx="1">
                  <c:v>What are rain gardens most likely to attract?</c:v>
                </c:pt>
                <c:pt idx="2">
                  <c:v>Why are rain gardens important?</c:v>
                </c:pt>
                <c:pt idx="3">
                  <c:v>Where is the best place to create a rain garden?</c:v>
                </c:pt>
                <c:pt idx="4">
                  <c:v>What is a simple way to reduce runoff?</c:v>
                </c:pt>
                <c:pt idx="5">
                  <c:v>Which of these plants would you not want in your garden?</c:v>
                </c:pt>
              </c:strCache>
            </c:strRef>
          </c:cat>
          <c:val>
            <c:numRef>
              <c:f>Sheet1!$C$2:$C$8</c:f>
              <c:numCache>
                <c:formatCode>General</c:formatCode>
                <c:ptCount val="7"/>
                <c:pt idx="0">
                  <c:v>14</c:v>
                </c:pt>
                <c:pt idx="1">
                  <c:v>15</c:v>
                </c:pt>
                <c:pt idx="2">
                  <c:v>16</c:v>
                </c:pt>
                <c:pt idx="3">
                  <c:v>14</c:v>
                </c:pt>
                <c:pt idx="4">
                  <c:v>12</c:v>
                </c:pt>
                <c:pt idx="5">
                  <c:v>5</c:v>
                </c:pt>
              </c:numCache>
            </c:numRef>
          </c:val>
        </c:ser>
        <c:axId val="65498112"/>
        <c:axId val="65520384"/>
      </c:barChart>
      <c:catAx>
        <c:axId val="65498112"/>
        <c:scaling>
          <c:orientation val="minMax"/>
        </c:scaling>
        <c:axPos val="l"/>
        <c:tickLblPos val="nextTo"/>
        <c:crossAx val="65520384"/>
        <c:crosses val="autoZero"/>
        <c:auto val="1"/>
        <c:lblAlgn val="ctr"/>
        <c:lblOffset val="100"/>
      </c:catAx>
      <c:valAx>
        <c:axId val="65520384"/>
        <c:scaling>
          <c:orientation val="minMax"/>
        </c:scaling>
        <c:axPos val="b"/>
        <c:majorGridlines/>
        <c:numFmt formatCode="General" sourceLinked="1"/>
        <c:tickLblPos val="nextTo"/>
        <c:crossAx val="65498112"/>
        <c:crosses val="autoZero"/>
        <c:crossBetween val="between"/>
      </c:valAx>
    </c:plotArea>
    <c:legend>
      <c:legendPos val="r"/>
      <c:layout/>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chart>
    <c:plotArea>
      <c:layout/>
      <c:barChart>
        <c:barDir val="bar"/>
        <c:grouping val="clustered"/>
        <c:ser>
          <c:idx val="0"/>
          <c:order val="0"/>
          <c:tx>
            <c:strRef>
              <c:f>Sheet1!$B$1</c:f>
              <c:strCache>
                <c:ptCount val="1"/>
                <c:pt idx="0">
                  <c:v>Posttest</c:v>
                </c:pt>
              </c:strCache>
            </c:strRef>
          </c:tx>
          <c:spPr>
            <a:solidFill>
              <a:srgbClr val="00B050"/>
            </a:solidFill>
          </c:spPr>
          <c:cat>
            <c:strRef>
              <c:f>Sheet1!$A$2:$A$5</c:f>
              <c:strCache>
                <c:ptCount val="4"/>
                <c:pt idx="0">
                  <c:v>What is your gender?</c:v>
                </c:pt>
                <c:pt idx="1">
                  <c:v>What percent of water pollution can be attributed to runoff?</c:v>
                </c:pt>
                <c:pt idx="2">
                  <c:v>What plants are best for rain gardens?</c:v>
                </c:pt>
                <c:pt idx="3">
                  <c:v>What types of construction contribute to runoff?</c:v>
                </c:pt>
              </c:strCache>
            </c:strRef>
          </c:cat>
          <c:val>
            <c:numRef>
              <c:f>Sheet1!$B$2:$B$5</c:f>
              <c:numCache>
                <c:formatCode>General</c:formatCode>
                <c:ptCount val="4"/>
                <c:pt idx="0">
                  <c:v>12</c:v>
                </c:pt>
                <c:pt idx="1">
                  <c:v>11</c:v>
                </c:pt>
                <c:pt idx="2">
                  <c:v>12</c:v>
                </c:pt>
                <c:pt idx="3">
                  <c:v>12</c:v>
                </c:pt>
              </c:numCache>
            </c:numRef>
          </c:val>
        </c:ser>
        <c:ser>
          <c:idx val="1"/>
          <c:order val="1"/>
          <c:tx>
            <c:strRef>
              <c:f>Sheet1!$C$1</c:f>
              <c:strCache>
                <c:ptCount val="1"/>
                <c:pt idx="0">
                  <c:v>Pretest</c:v>
                </c:pt>
              </c:strCache>
            </c:strRef>
          </c:tx>
          <c:spPr>
            <a:solidFill>
              <a:srgbClr val="FF0000"/>
            </a:solidFill>
          </c:spPr>
          <c:cat>
            <c:strRef>
              <c:f>Sheet1!$A$2:$A$5</c:f>
              <c:strCache>
                <c:ptCount val="4"/>
                <c:pt idx="0">
                  <c:v>What is your gender?</c:v>
                </c:pt>
                <c:pt idx="1">
                  <c:v>What percent of water pollution can be attributed to runoff?</c:v>
                </c:pt>
                <c:pt idx="2">
                  <c:v>What plants are best for rain gardens?</c:v>
                </c:pt>
                <c:pt idx="3">
                  <c:v>What types of construction contribute to runoff?</c:v>
                </c:pt>
              </c:strCache>
            </c:strRef>
          </c:cat>
          <c:val>
            <c:numRef>
              <c:f>Sheet1!$C$2:$C$5</c:f>
              <c:numCache>
                <c:formatCode>General</c:formatCode>
                <c:ptCount val="4"/>
                <c:pt idx="0">
                  <c:v>7</c:v>
                </c:pt>
                <c:pt idx="1">
                  <c:v>9</c:v>
                </c:pt>
                <c:pt idx="2">
                  <c:v>7</c:v>
                </c:pt>
                <c:pt idx="3">
                  <c:v>7</c:v>
                </c:pt>
              </c:numCache>
            </c:numRef>
          </c:val>
        </c:ser>
        <c:axId val="41164800"/>
        <c:axId val="41217024"/>
      </c:barChart>
      <c:catAx>
        <c:axId val="41164800"/>
        <c:scaling>
          <c:orientation val="minMax"/>
        </c:scaling>
        <c:axPos val="l"/>
        <c:tickLblPos val="nextTo"/>
        <c:crossAx val="41217024"/>
        <c:crosses val="autoZero"/>
        <c:auto val="1"/>
        <c:lblAlgn val="ctr"/>
        <c:lblOffset val="100"/>
      </c:catAx>
      <c:valAx>
        <c:axId val="41217024"/>
        <c:scaling>
          <c:orientation val="minMax"/>
        </c:scaling>
        <c:axPos val="b"/>
        <c:majorGridlines/>
        <c:numFmt formatCode="General" sourceLinked="1"/>
        <c:tickLblPos val="nextTo"/>
        <c:crossAx val="41164800"/>
        <c:crosses val="autoZero"/>
        <c:crossBetween val="between"/>
      </c:valAx>
    </c:plotArea>
    <c:legend>
      <c:legendPos val="r"/>
      <c:layout/>
    </c:legend>
    <c:plotVisOnly val="1"/>
  </c:chart>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n-US"/>
  <c:chart>
    <c:plotArea>
      <c:layout/>
      <c:barChart>
        <c:barDir val="col"/>
        <c:grouping val="clustered"/>
        <c:ser>
          <c:idx val="0"/>
          <c:order val="0"/>
          <c:tx>
            <c:strRef>
              <c:f>Sheet1!$B$1</c:f>
              <c:strCache>
                <c:ptCount val="1"/>
                <c:pt idx="0">
                  <c:v>Yes</c:v>
                </c:pt>
              </c:strCache>
            </c:strRef>
          </c:tx>
          <c:spPr>
            <a:solidFill>
              <a:srgbClr val="00B050"/>
            </a:solidFill>
          </c:spPr>
          <c:cat>
            <c:strRef>
              <c:f>Sheet1!$A$2:$A$11</c:f>
              <c:strCache>
                <c:ptCount val="6"/>
                <c:pt idx="0">
                  <c:v>Rain garden has a positive impact on my grades </c:v>
                </c:pt>
                <c:pt idx="1">
                  <c:v>rain garden has a positive impact on other student grades </c:v>
                </c:pt>
                <c:pt idx="2">
                  <c:v>I have knowledge and skills to change my environment for the better </c:v>
                </c:pt>
                <c:pt idx="3">
                  <c:v>I will engage in other "Nature Projects" because of my rain garden experience </c:v>
                </c:pt>
                <c:pt idx="4">
                  <c:v>The rain garden work was reasonable </c:v>
                </c:pt>
                <c:pt idx="5">
                  <c:v>I am likely to sign up for other "Nature classes" that are offered at the school</c:v>
                </c:pt>
              </c:strCache>
            </c:strRef>
          </c:cat>
          <c:val>
            <c:numRef>
              <c:f>Sheet1!$B$2:$B$11</c:f>
              <c:numCache>
                <c:formatCode>General</c:formatCode>
                <c:ptCount val="10"/>
                <c:pt idx="0">
                  <c:v>14</c:v>
                </c:pt>
                <c:pt idx="1">
                  <c:v>13</c:v>
                </c:pt>
                <c:pt idx="2">
                  <c:v>17</c:v>
                </c:pt>
                <c:pt idx="3">
                  <c:v>10</c:v>
                </c:pt>
                <c:pt idx="4">
                  <c:v>18</c:v>
                </c:pt>
                <c:pt idx="5">
                  <c:v>7</c:v>
                </c:pt>
                <c:pt idx="6">
                  <c:v>0</c:v>
                </c:pt>
              </c:numCache>
            </c:numRef>
          </c:val>
        </c:ser>
        <c:ser>
          <c:idx val="1"/>
          <c:order val="1"/>
          <c:tx>
            <c:strRef>
              <c:f>Sheet1!$C$1</c:f>
              <c:strCache>
                <c:ptCount val="1"/>
                <c:pt idx="0">
                  <c:v>No</c:v>
                </c:pt>
              </c:strCache>
            </c:strRef>
          </c:tx>
          <c:spPr>
            <a:solidFill>
              <a:srgbClr val="FF0000"/>
            </a:solidFill>
          </c:spPr>
          <c:cat>
            <c:strRef>
              <c:f>Sheet1!$A$2:$A$11</c:f>
              <c:strCache>
                <c:ptCount val="6"/>
                <c:pt idx="0">
                  <c:v>Rain garden has a positive impact on my grades </c:v>
                </c:pt>
                <c:pt idx="1">
                  <c:v>rain garden has a positive impact on other student grades </c:v>
                </c:pt>
                <c:pt idx="2">
                  <c:v>I have knowledge and skills to change my environment for the better </c:v>
                </c:pt>
                <c:pt idx="3">
                  <c:v>I will engage in other "Nature Projects" because of my rain garden experience </c:v>
                </c:pt>
                <c:pt idx="4">
                  <c:v>The rain garden work was reasonable </c:v>
                </c:pt>
                <c:pt idx="5">
                  <c:v>I am likely to sign up for other "Nature classes" that are offered at the school</c:v>
                </c:pt>
              </c:strCache>
            </c:strRef>
          </c:cat>
          <c:val>
            <c:numRef>
              <c:f>Sheet1!$C$2:$C$11</c:f>
              <c:numCache>
                <c:formatCode>General</c:formatCode>
                <c:ptCount val="10"/>
                <c:pt idx="0">
                  <c:v>5</c:v>
                </c:pt>
                <c:pt idx="1">
                  <c:v>6</c:v>
                </c:pt>
                <c:pt idx="2">
                  <c:v>2</c:v>
                </c:pt>
                <c:pt idx="3">
                  <c:v>4</c:v>
                </c:pt>
                <c:pt idx="4">
                  <c:v>1</c:v>
                </c:pt>
                <c:pt idx="5">
                  <c:v>7</c:v>
                </c:pt>
              </c:numCache>
            </c:numRef>
          </c:val>
        </c:ser>
        <c:ser>
          <c:idx val="2"/>
          <c:order val="2"/>
          <c:tx>
            <c:strRef>
              <c:f>Sheet1!$D$1</c:f>
              <c:strCache>
                <c:ptCount val="1"/>
                <c:pt idx="0">
                  <c:v>Other</c:v>
                </c:pt>
              </c:strCache>
            </c:strRef>
          </c:tx>
          <c:cat>
            <c:strRef>
              <c:f>Sheet1!$A$2:$A$11</c:f>
              <c:strCache>
                <c:ptCount val="6"/>
                <c:pt idx="0">
                  <c:v>Rain garden has a positive impact on my grades </c:v>
                </c:pt>
                <c:pt idx="1">
                  <c:v>rain garden has a positive impact on other student grades </c:v>
                </c:pt>
                <c:pt idx="2">
                  <c:v>I have knowledge and skills to change my environment for the better </c:v>
                </c:pt>
                <c:pt idx="3">
                  <c:v>I will engage in other "Nature Projects" because of my rain garden experience </c:v>
                </c:pt>
                <c:pt idx="4">
                  <c:v>The rain garden work was reasonable </c:v>
                </c:pt>
                <c:pt idx="5">
                  <c:v>I am likely to sign up for other "Nature classes" that are offered at the school</c:v>
                </c:pt>
              </c:strCache>
            </c:strRef>
          </c:cat>
          <c:val>
            <c:numRef>
              <c:f>Sheet1!$D$2:$D$11</c:f>
              <c:numCache>
                <c:formatCode>General</c:formatCode>
                <c:ptCount val="10"/>
                <c:pt idx="3">
                  <c:v>5</c:v>
                </c:pt>
                <c:pt idx="4">
                  <c:v>0</c:v>
                </c:pt>
                <c:pt idx="5">
                  <c:v>0</c:v>
                </c:pt>
              </c:numCache>
            </c:numRef>
          </c:val>
        </c:ser>
        <c:axId val="66740992"/>
        <c:axId val="66742528"/>
      </c:barChart>
      <c:catAx>
        <c:axId val="66740992"/>
        <c:scaling>
          <c:orientation val="minMax"/>
        </c:scaling>
        <c:axPos val="b"/>
        <c:tickLblPos val="nextTo"/>
        <c:crossAx val="66742528"/>
        <c:crosses val="autoZero"/>
        <c:auto val="1"/>
        <c:lblAlgn val="ctr"/>
        <c:lblOffset val="100"/>
      </c:catAx>
      <c:valAx>
        <c:axId val="66742528"/>
        <c:scaling>
          <c:orientation val="minMax"/>
        </c:scaling>
        <c:axPos val="l"/>
        <c:majorGridlines/>
        <c:numFmt formatCode="General" sourceLinked="1"/>
        <c:tickLblPos val="nextTo"/>
        <c:crossAx val="66740992"/>
        <c:crosses val="autoZero"/>
        <c:crossBetween val="between"/>
      </c:valAx>
    </c:plotArea>
    <c:legend>
      <c:legendPos val="r"/>
      <c:layout/>
    </c:legend>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124199-2E85-41BA-B44D-7A2DBA4A8CB5}" type="datetimeFigureOut">
              <a:rPr lang="en-US" smtClean="0"/>
              <a:pPr/>
              <a:t>5/23/2012</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0F4616A-9CE2-4FC3-A4B1-62B5913D2BA2}" type="slidenum">
              <a:rPr lang="en-GB" smtClean="0"/>
              <a:pPr/>
              <a:t>‹#›</a:t>
            </a:fld>
            <a:endParaRPr lang="en-GB"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0F4616A-9CE2-4FC3-A4B1-62B5913D2BA2}" type="slidenum">
              <a:rPr lang="en-GB" smtClean="0"/>
              <a:pPr/>
              <a:t>2</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Rain garden was chosen</a:t>
            </a:r>
            <a:r>
              <a:rPr lang="en-US" baseline="0" dirty="0" smtClean="0"/>
              <a:t> because of the impact it has on the environment.</a:t>
            </a:r>
            <a:endParaRPr lang="en-US" dirty="0"/>
          </a:p>
        </p:txBody>
      </p:sp>
      <p:sp>
        <p:nvSpPr>
          <p:cNvPr id="4" name="Slide Number Placeholder 3"/>
          <p:cNvSpPr>
            <a:spLocks noGrp="1"/>
          </p:cNvSpPr>
          <p:nvPr>
            <p:ph type="sldNum" sz="quarter" idx="10"/>
          </p:nvPr>
        </p:nvSpPr>
        <p:spPr/>
        <p:txBody>
          <a:bodyPr/>
          <a:lstStyle/>
          <a:p>
            <a:fld id="{D0F4616A-9CE2-4FC3-A4B1-62B5913D2BA2}" type="slidenum">
              <a:rPr lang="en-GB" smtClean="0"/>
              <a:pPr/>
              <a:t>3</a:t>
            </a:fld>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 think observation</a:t>
            </a:r>
            <a:r>
              <a:rPr lang="en-US" baseline="0" dirty="0" smtClean="0"/>
              <a:t> is a skill that must be taught in science class. It should not be dismissed as a low level scientific technique.</a:t>
            </a:r>
            <a:endParaRPr lang="en-US" dirty="0"/>
          </a:p>
        </p:txBody>
      </p:sp>
      <p:sp>
        <p:nvSpPr>
          <p:cNvPr id="4" name="Slide Number Placeholder 3"/>
          <p:cNvSpPr>
            <a:spLocks noGrp="1"/>
          </p:cNvSpPr>
          <p:nvPr>
            <p:ph type="sldNum" sz="quarter" idx="10"/>
          </p:nvPr>
        </p:nvSpPr>
        <p:spPr/>
        <p:txBody>
          <a:bodyPr/>
          <a:lstStyle/>
          <a:p>
            <a:fld id="{D0F4616A-9CE2-4FC3-A4B1-62B5913D2BA2}" type="slidenum">
              <a:rPr lang="en-GB" smtClean="0"/>
              <a:pPr/>
              <a:t>5</a:t>
            </a:fld>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you can see the pre and post tests.  I</a:t>
            </a:r>
            <a:r>
              <a:rPr lang="en-US" baseline="0" dirty="0" smtClean="0"/>
              <a:t> think you can see that on each question there was a improvement in the number of correct responses.  A lot of the information was given out while outside working on the rain garden, talking about what we were doing.</a:t>
            </a:r>
            <a:endParaRPr lang="en-US" dirty="0"/>
          </a:p>
        </p:txBody>
      </p:sp>
      <p:sp>
        <p:nvSpPr>
          <p:cNvPr id="4" name="Slide Number Placeholder 3"/>
          <p:cNvSpPr>
            <a:spLocks noGrp="1"/>
          </p:cNvSpPr>
          <p:nvPr>
            <p:ph type="sldNum" sz="quarter" idx="10"/>
          </p:nvPr>
        </p:nvSpPr>
        <p:spPr/>
        <p:txBody>
          <a:bodyPr/>
          <a:lstStyle/>
          <a:p>
            <a:fld id="{D0F4616A-9CE2-4FC3-A4B1-62B5913D2BA2}" type="slidenum">
              <a:rPr lang="en-GB" smtClean="0"/>
              <a:pPr/>
              <a:t>6</a:t>
            </a:fld>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next few</a:t>
            </a:r>
            <a:r>
              <a:rPr lang="en-US" baseline="0" dirty="0" smtClean="0"/>
              <a:t> slides will show the amount of work students had to do, so that the wood chips wouldn’t be so thick.  The city of Milwaukee dumped approximately 7” of woodchips. </a:t>
            </a:r>
            <a:endParaRPr lang="en-US" dirty="0"/>
          </a:p>
        </p:txBody>
      </p:sp>
      <p:sp>
        <p:nvSpPr>
          <p:cNvPr id="4" name="Slide Number Placeholder 3"/>
          <p:cNvSpPr>
            <a:spLocks noGrp="1"/>
          </p:cNvSpPr>
          <p:nvPr>
            <p:ph type="sldNum" sz="quarter" idx="10"/>
          </p:nvPr>
        </p:nvSpPr>
        <p:spPr/>
        <p:txBody>
          <a:bodyPr/>
          <a:lstStyle/>
          <a:p>
            <a:fld id="{D0F4616A-9CE2-4FC3-A4B1-62B5913D2BA2}" type="slidenum">
              <a:rPr lang="en-GB" smtClean="0"/>
              <a:pPr/>
              <a:t>10</a:t>
            </a:fld>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this group of photos you can see that some students are more willing than others to participate and that’s ok.  Also some of the students in the background actually did work and are taking their break to let others get some work in.</a:t>
            </a:r>
            <a:endParaRPr lang="en-US" dirty="0"/>
          </a:p>
        </p:txBody>
      </p:sp>
      <p:sp>
        <p:nvSpPr>
          <p:cNvPr id="4" name="Slide Number Placeholder 3"/>
          <p:cNvSpPr>
            <a:spLocks noGrp="1"/>
          </p:cNvSpPr>
          <p:nvPr>
            <p:ph type="sldNum" sz="quarter" idx="10"/>
          </p:nvPr>
        </p:nvSpPr>
        <p:spPr/>
        <p:txBody>
          <a:bodyPr/>
          <a:lstStyle/>
          <a:p>
            <a:fld id="{D0F4616A-9CE2-4FC3-A4B1-62B5913D2BA2}" type="slidenum">
              <a:rPr lang="en-GB" smtClean="0"/>
              <a:pPr/>
              <a:t>11</a:t>
            </a:fld>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is the area that the</a:t>
            </a:r>
            <a:r>
              <a:rPr lang="en-US" baseline="0" dirty="0" smtClean="0"/>
              <a:t> students staked for the site of the rain garden.</a:t>
            </a:r>
            <a:endParaRPr lang="en-US" dirty="0"/>
          </a:p>
        </p:txBody>
      </p:sp>
      <p:sp>
        <p:nvSpPr>
          <p:cNvPr id="4" name="Slide Number Placeholder 3"/>
          <p:cNvSpPr>
            <a:spLocks noGrp="1"/>
          </p:cNvSpPr>
          <p:nvPr>
            <p:ph type="sldNum" sz="quarter" idx="10"/>
          </p:nvPr>
        </p:nvSpPr>
        <p:spPr/>
        <p:txBody>
          <a:bodyPr/>
          <a:lstStyle/>
          <a:p>
            <a:fld id="{D0F4616A-9CE2-4FC3-A4B1-62B5913D2BA2}" type="slidenum">
              <a:rPr lang="en-GB" smtClean="0"/>
              <a:pPr/>
              <a:t>14</a:t>
            </a:fld>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 came onto the project</a:t>
            </a:r>
            <a:r>
              <a:rPr lang="en-US" baseline="0" dirty="0" smtClean="0"/>
              <a:t> midways and it was difficult to fit in participation for my students when I had a coarse laid out already.</a:t>
            </a:r>
            <a:endParaRPr lang="en-US" dirty="0"/>
          </a:p>
        </p:txBody>
      </p:sp>
      <p:sp>
        <p:nvSpPr>
          <p:cNvPr id="4" name="Slide Number Placeholder 3"/>
          <p:cNvSpPr>
            <a:spLocks noGrp="1"/>
          </p:cNvSpPr>
          <p:nvPr>
            <p:ph type="sldNum" sz="quarter" idx="10"/>
          </p:nvPr>
        </p:nvSpPr>
        <p:spPr/>
        <p:txBody>
          <a:bodyPr/>
          <a:lstStyle/>
          <a:p>
            <a:fld id="{D0F4616A-9CE2-4FC3-A4B1-62B5913D2BA2}" type="slidenum">
              <a:rPr lang="en-GB" smtClean="0"/>
              <a:pPr/>
              <a:t>16</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l="-11000" r="-1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28600"/>
            <a:ext cx="7772400" cy="1470025"/>
          </a:xfrm>
        </p:spPr>
        <p:txBody>
          <a:bodyPr/>
          <a:lstStyle>
            <a:lvl1pPr>
              <a:defRPr>
                <a:solidFill>
                  <a:schemeClr val="bg1"/>
                </a:solidFill>
                <a:latin typeface="Gill Sans MT"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609600" y="3810000"/>
            <a:ext cx="5410200" cy="1752600"/>
          </a:xfrm>
        </p:spPr>
        <p:txBody>
          <a:bodyPr/>
          <a:lstStyle>
            <a:lvl1pPr marL="0" indent="0" algn="ctr">
              <a:buNone/>
              <a:defRPr>
                <a:solidFill>
                  <a:schemeClr val="bg2">
                    <a:lumMod val="25000"/>
                  </a:schemeClr>
                </a:solidFill>
                <a:latin typeface="Gill Sans MT"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44D8593-8522-4F87-932B-67E54F3E2A07}" type="datetime1">
              <a:rPr lang="en-US" smtClean="0"/>
              <a:pPr/>
              <a:t>5/23/2012</a:t>
            </a:fld>
            <a:endParaRPr lang="en-US" dirty="0"/>
          </a:p>
        </p:txBody>
      </p:sp>
      <p:sp>
        <p:nvSpPr>
          <p:cNvPr id="5" name="Footer Placeholder 4"/>
          <p:cNvSpPr>
            <a:spLocks noGrp="1"/>
          </p:cNvSpPr>
          <p:nvPr>
            <p:ph type="ftr" sz="quarter" idx="11"/>
          </p:nvPr>
        </p:nvSpPr>
        <p:spPr/>
        <p:txBody>
          <a:bodyPr/>
          <a:lstStyle/>
          <a:p>
            <a:r>
              <a:rPr lang="en-US" dirty="0" smtClean="0"/>
              <a:t>© Souva Chattopadhyay</a:t>
            </a:r>
            <a:endParaRPr lang="en-US" dirty="0"/>
          </a:p>
        </p:txBody>
      </p:sp>
      <p:sp>
        <p:nvSpPr>
          <p:cNvPr id="6" name="Slide Number Placeholder 5"/>
          <p:cNvSpPr>
            <a:spLocks noGrp="1"/>
          </p:cNvSpPr>
          <p:nvPr>
            <p:ph type="sldNum" sz="quarter" idx="12"/>
          </p:nvPr>
        </p:nvSpPr>
        <p:spPr/>
        <p:txBody>
          <a:bodyPr/>
          <a:lstStyle/>
          <a:p>
            <a:fld id="{4FAC17B8-E496-4A35-A359-2D49D9B814C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641782C-1117-4254-9A43-FF1C7342DC44}" type="datetime1">
              <a:rPr lang="en-US" smtClean="0"/>
              <a:pPr/>
              <a:t>5/23/2012</a:t>
            </a:fld>
            <a:endParaRPr lang="en-US" dirty="0"/>
          </a:p>
        </p:txBody>
      </p:sp>
      <p:sp>
        <p:nvSpPr>
          <p:cNvPr id="5" name="Footer Placeholder 4"/>
          <p:cNvSpPr>
            <a:spLocks noGrp="1"/>
          </p:cNvSpPr>
          <p:nvPr>
            <p:ph type="ftr" sz="quarter" idx="11"/>
          </p:nvPr>
        </p:nvSpPr>
        <p:spPr/>
        <p:txBody>
          <a:bodyPr/>
          <a:lstStyle/>
          <a:p>
            <a:r>
              <a:rPr lang="en-US" dirty="0" smtClean="0"/>
              <a:t>© Souva Chattopadhyay</a:t>
            </a:r>
            <a:endParaRPr lang="en-US" dirty="0"/>
          </a:p>
        </p:txBody>
      </p:sp>
      <p:sp>
        <p:nvSpPr>
          <p:cNvPr id="6" name="Slide Number Placeholder 5"/>
          <p:cNvSpPr>
            <a:spLocks noGrp="1"/>
          </p:cNvSpPr>
          <p:nvPr>
            <p:ph type="sldNum" sz="quarter" idx="12"/>
          </p:nvPr>
        </p:nvSpPr>
        <p:spPr/>
        <p:txBody>
          <a:bodyPr/>
          <a:lstStyle/>
          <a:p>
            <a:fld id="{4FAC17B8-E496-4A35-A359-2D49D9B814C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6D5164-C870-43FE-886C-B2398D623DEA}" type="datetime1">
              <a:rPr lang="en-US" smtClean="0"/>
              <a:pPr/>
              <a:t>5/23/2012</a:t>
            </a:fld>
            <a:endParaRPr lang="en-US" dirty="0"/>
          </a:p>
        </p:txBody>
      </p:sp>
      <p:sp>
        <p:nvSpPr>
          <p:cNvPr id="5" name="Footer Placeholder 4"/>
          <p:cNvSpPr>
            <a:spLocks noGrp="1"/>
          </p:cNvSpPr>
          <p:nvPr>
            <p:ph type="ftr" sz="quarter" idx="11"/>
          </p:nvPr>
        </p:nvSpPr>
        <p:spPr/>
        <p:txBody>
          <a:bodyPr/>
          <a:lstStyle/>
          <a:p>
            <a:r>
              <a:rPr lang="en-US" dirty="0" smtClean="0"/>
              <a:t>© Souva Chattopadhyay</a:t>
            </a:r>
            <a:endParaRPr lang="en-US" dirty="0"/>
          </a:p>
        </p:txBody>
      </p:sp>
      <p:sp>
        <p:nvSpPr>
          <p:cNvPr id="6" name="Slide Number Placeholder 5"/>
          <p:cNvSpPr>
            <a:spLocks noGrp="1"/>
          </p:cNvSpPr>
          <p:nvPr>
            <p:ph type="sldNum" sz="quarter" idx="12"/>
          </p:nvPr>
        </p:nvSpPr>
        <p:spPr/>
        <p:txBody>
          <a:bodyPr/>
          <a:lstStyle/>
          <a:p>
            <a:fld id="{4FAC17B8-E496-4A35-A359-2D49D9B814C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cstate="print">
            <a:lum/>
          </a:blip>
          <a:srcRect/>
          <a:stretch>
            <a:fillRect l="-1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Gill Sans MT"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latin typeface="Gill Sans MT" pitchFamily="34" charset="0"/>
              </a:defRPr>
            </a:lvl1pPr>
            <a:lvl2pPr>
              <a:defRPr>
                <a:latin typeface="Gill Sans MT" pitchFamily="34" charset="0"/>
              </a:defRPr>
            </a:lvl2pPr>
            <a:lvl3pPr>
              <a:defRPr>
                <a:latin typeface="Gill Sans MT" pitchFamily="34" charset="0"/>
              </a:defRPr>
            </a:lvl3pPr>
            <a:lvl4pPr>
              <a:defRPr>
                <a:latin typeface="Gill Sans MT" pitchFamily="34" charset="0"/>
              </a:defRPr>
            </a:lvl4pPr>
            <a:lvl5pPr>
              <a:defRPr>
                <a:latin typeface="Gill Sans MT"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F65CCAD-897F-4FEA-BC8D-50D0960C8B56}" type="datetime1">
              <a:rPr lang="en-US" smtClean="0"/>
              <a:pPr/>
              <a:t>5/23/2012</a:t>
            </a:fld>
            <a:endParaRPr lang="en-US" dirty="0"/>
          </a:p>
        </p:txBody>
      </p:sp>
      <p:sp>
        <p:nvSpPr>
          <p:cNvPr id="5" name="Footer Placeholder 4"/>
          <p:cNvSpPr>
            <a:spLocks noGrp="1"/>
          </p:cNvSpPr>
          <p:nvPr>
            <p:ph type="ftr" sz="quarter" idx="11"/>
          </p:nvPr>
        </p:nvSpPr>
        <p:spPr/>
        <p:txBody>
          <a:bodyPr/>
          <a:lstStyle/>
          <a:p>
            <a:r>
              <a:rPr lang="en-US" dirty="0" smtClean="0"/>
              <a:t>© Souva Chattopadhyay</a:t>
            </a:r>
            <a:endParaRPr lang="en-US" dirty="0"/>
          </a:p>
        </p:txBody>
      </p:sp>
      <p:sp>
        <p:nvSpPr>
          <p:cNvPr id="6" name="Slide Number Placeholder 5"/>
          <p:cNvSpPr>
            <a:spLocks noGrp="1"/>
          </p:cNvSpPr>
          <p:nvPr>
            <p:ph type="sldNum" sz="quarter" idx="12"/>
          </p:nvPr>
        </p:nvSpPr>
        <p:spPr/>
        <p:txBody>
          <a:bodyPr/>
          <a:lstStyle/>
          <a:p>
            <a:fld id="{4FAC17B8-E496-4A35-A359-2D49D9B814C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48F0B03-D1EF-4E42-83ED-BB5A53FD8DF8}" type="datetime1">
              <a:rPr lang="en-US" smtClean="0"/>
              <a:pPr/>
              <a:t>5/23/2012</a:t>
            </a:fld>
            <a:endParaRPr lang="en-US" dirty="0"/>
          </a:p>
        </p:txBody>
      </p:sp>
      <p:sp>
        <p:nvSpPr>
          <p:cNvPr id="5" name="Footer Placeholder 4"/>
          <p:cNvSpPr>
            <a:spLocks noGrp="1"/>
          </p:cNvSpPr>
          <p:nvPr>
            <p:ph type="ftr" sz="quarter" idx="11"/>
          </p:nvPr>
        </p:nvSpPr>
        <p:spPr/>
        <p:txBody>
          <a:bodyPr/>
          <a:lstStyle/>
          <a:p>
            <a:r>
              <a:rPr lang="en-US" dirty="0" smtClean="0"/>
              <a:t>© Souva Chattopadhyay</a:t>
            </a:r>
            <a:endParaRPr lang="en-US" dirty="0"/>
          </a:p>
        </p:txBody>
      </p:sp>
      <p:sp>
        <p:nvSpPr>
          <p:cNvPr id="6" name="Slide Number Placeholder 5"/>
          <p:cNvSpPr>
            <a:spLocks noGrp="1"/>
          </p:cNvSpPr>
          <p:nvPr>
            <p:ph type="sldNum" sz="quarter" idx="12"/>
          </p:nvPr>
        </p:nvSpPr>
        <p:spPr/>
        <p:txBody>
          <a:bodyPr/>
          <a:lstStyle/>
          <a:p>
            <a:fld id="{4FAC17B8-E496-4A35-A359-2D49D9B814C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37F303D-4AD7-4BDC-BD5E-EF1BAFE792BF}" type="datetime1">
              <a:rPr lang="en-US" smtClean="0"/>
              <a:pPr/>
              <a:t>5/23/2012</a:t>
            </a:fld>
            <a:endParaRPr lang="en-US" dirty="0"/>
          </a:p>
        </p:txBody>
      </p:sp>
      <p:sp>
        <p:nvSpPr>
          <p:cNvPr id="6" name="Footer Placeholder 5"/>
          <p:cNvSpPr>
            <a:spLocks noGrp="1"/>
          </p:cNvSpPr>
          <p:nvPr>
            <p:ph type="ftr" sz="quarter" idx="11"/>
          </p:nvPr>
        </p:nvSpPr>
        <p:spPr/>
        <p:txBody>
          <a:bodyPr/>
          <a:lstStyle/>
          <a:p>
            <a:r>
              <a:rPr lang="en-US" dirty="0" smtClean="0"/>
              <a:t>© Souva Chattopadhyay</a:t>
            </a:r>
            <a:endParaRPr lang="en-US" dirty="0"/>
          </a:p>
        </p:txBody>
      </p:sp>
      <p:sp>
        <p:nvSpPr>
          <p:cNvPr id="7" name="Slide Number Placeholder 6"/>
          <p:cNvSpPr>
            <a:spLocks noGrp="1"/>
          </p:cNvSpPr>
          <p:nvPr>
            <p:ph type="sldNum" sz="quarter" idx="12"/>
          </p:nvPr>
        </p:nvSpPr>
        <p:spPr/>
        <p:txBody>
          <a:bodyPr/>
          <a:lstStyle/>
          <a:p>
            <a:fld id="{4FAC17B8-E496-4A35-A359-2D49D9B814C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D94B839-2EA6-4B92-B955-F8AD53B21681}" type="datetime1">
              <a:rPr lang="en-US" smtClean="0"/>
              <a:pPr/>
              <a:t>5/23/2012</a:t>
            </a:fld>
            <a:endParaRPr lang="en-US" dirty="0"/>
          </a:p>
        </p:txBody>
      </p:sp>
      <p:sp>
        <p:nvSpPr>
          <p:cNvPr id="8" name="Footer Placeholder 7"/>
          <p:cNvSpPr>
            <a:spLocks noGrp="1"/>
          </p:cNvSpPr>
          <p:nvPr>
            <p:ph type="ftr" sz="quarter" idx="11"/>
          </p:nvPr>
        </p:nvSpPr>
        <p:spPr/>
        <p:txBody>
          <a:bodyPr/>
          <a:lstStyle/>
          <a:p>
            <a:r>
              <a:rPr lang="en-US" dirty="0" smtClean="0"/>
              <a:t>© Souva Chattopadhyay</a:t>
            </a:r>
            <a:endParaRPr lang="en-US" dirty="0"/>
          </a:p>
        </p:txBody>
      </p:sp>
      <p:sp>
        <p:nvSpPr>
          <p:cNvPr id="9" name="Slide Number Placeholder 8"/>
          <p:cNvSpPr>
            <a:spLocks noGrp="1"/>
          </p:cNvSpPr>
          <p:nvPr>
            <p:ph type="sldNum" sz="quarter" idx="12"/>
          </p:nvPr>
        </p:nvSpPr>
        <p:spPr/>
        <p:txBody>
          <a:bodyPr/>
          <a:lstStyle/>
          <a:p>
            <a:fld id="{4FAC17B8-E496-4A35-A359-2D49D9B814C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34DD16E-6AB2-4149-B055-4967548C4E5E}" type="datetime1">
              <a:rPr lang="en-US" smtClean="0"/>
              <a:pPr/>
              <a:t>5/23/2012</a:t>
            </a:fld>
            <a:endParaRPr lang="en-US" dirty="0"/>
          </a:p>
        </p:txBody>
      </p:sp>
      <p:sp>
        <p:nvSpPr>
          <p:cNvPr id="4" name="Footer Placeholder 3"/>
          <p:cNvSpPr>
            <a:spLocks noGrp="1"/>
          </p:cNvSpPr>
          <p:nvPr>
            <p:ph type="ftr" sz="quarter" idx="11"/>
          </p:nvPr>
        </p:nvSpPr>
        <p:spPr/>
        <p:txBody>
          <a:bodyPr/>
          <a:lstStyle/>
          <a:p>
            <a:r>
              <a:rPr lang="en-US" dirty="0" smtClean="0"/>
              <a:t>© Souva Chattopadhyay</a:t>
            </a:r>
            <a:endParaRPr lang="en-US" dirty="0"/>
          </a:p>
        </p:txBody>
      </p:sp>
      <p:sp>
        <p:nvSpPr>
          <p:cNvPr id="5" name="Slide Number Placeholder 4"/>
          <p:cNvSpPr>
            <a:spLocks noGrp="1"/>
          </p:cNvSpPr>
          <p:nvPr>
            <p:ph type="sldNum" sz="quarter" idx="12"/>
          </p:nvPr>
        </p:nvSpPr>
        <p:spPr/>
        <p:txBody>
          <a:bodyPr/>
          <a:lstStyle/>
          <a:p>
            <a:fld id="{4FAC17B8-E496-4A35-A359-2D49D9B814C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CF6ECA-AD61-42FD-8DF5-526553B0BF72}" type="datetime1">
              <a:rPr lang="en-US" smtClean="0"/>
              <a:pPr/>
              <a:t>5/23/2012</a:t>
            </a:fld>
            <a:endParaRPr lang="en-US" dirty="0"/>
          </a:p>
        </p:txBody>
      </p:sp>
      <p:sp>
        <p:nvSpPr>
          <p:cNvPr id="3" name="Footer Placeholder 2"/>
          <p:cNvSpPr>
            <a:spLocks noGrp="1"/>
          </p:cNvSpPr>
          <p:nvPr>
            <p:ph type="ftr" sz="quarter" idx="11"/>
          </p:nvPr>
        </p:nvSpPr>
        <p:spPr/>
        <p:txBody>
          <a:bodyPr/>
          <a:lstStyle/>
          <a:p>
            <a:r>
              <a:rPr lang="en-US" dirty="0" smtClean="0"/>
              <a:t>© Souva Chattopadhyay</a:t>
            </a:r>
            <a:endParaRPr lang="en-US" dirty="0"/>
          </a:p>
        </p:txBody>
      </p:sp>
      <p:sp>
        <p:nvSpPr>
          <p:cNvPr id="4" name="Slide Number Placeholder 3"/>
          <p:cNvSpPr>
            <a:spLocks noGrp="1"/>
          </p:cNvSpPr>
          <p:nvPr>
            <p:ph type="sldNum" sz="quarter" idx="12"/>
          </p:nvPr>
        </p:nvSpPr>
        <p:spPr/>
        <p:txBody>
          <a:bodyPr/>
          <a:lstStyle/>
          <a:p>
            <a:fld id="{4FAC17B8-E496-4A35-A359-2D49D9B814C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A3C2AF-D4DF-4425-9BED-B442C666CBF8}" type="datetime1">
              <a:rPr lang="en-US" smtClean="0"/>
              <a:pPr/>
              <a:t>5/23/2012</a:t>
            </a:fld>
            <a:endParaRPr lang="en-US" dirty="0"/>
          </a:p>
        </p:txBody>
      </p:sp>
      <p:sp>
        <p:nvSpPr>
          <p:cNvPr id="6" name="Footer Placeholder 5"/>
          <p:cNvSpPr>
            <a:spLocks noGrp="1"/>
          </p:cNvSpPr>
          <p:nvPr>
            <p:ph type="ftr" sz="quarter" idx="11"/>
          </p:nvPr>
        </p:nvSpPr>
        <p:spPr/>
        <p:txBody>
          <a:bodyPr/>
          <a:lstStyle/>
          <a:p>
            <a:r>
              <a:rPr lang="en-US" dirty="0" smtClean="0"/>
              <a:t>© Souva Chattopadhyay</a:t>
            </a:r>
            <a:endParaRPr lang="en-US" dirty="0"/>
          </a:p>
        </p:txBody>
      </p:sp>
      <p:sp>
        <p:nvSpPr>
          <p:cNvPr id="7" name="Slide Number Placeholder 6"/>
          <p:cNvSpPr>
            <a:spLocks noGrp="1"/>
          </p:cNvSpPr>
          <p:nvPr>
            <p:ph type="sldNum" sz="quarter" idx="12"/>
          </p:nvPr>
        </p:nvSpPr>
        <p:spPr/>
        <p:txBody>
          <a:bodyPr/>
          <a:lstStyle/>
          <a:p>
            <a:fld id="{4FAC17B8-E496-4A35-A359-2D49D9B814C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36664C-7A81-4E85-9695-4E620579890F}" type="datetime1">
              <a:rPr lang="en-US" smtClean="0"/>
              <a:pPr/>
              <a:t>5/23/2012</a:t>
            </a:fld>
            <a:endParaRPr lang="en-US" dirty="0"/>
          </a:p>
        </p:txBody>
      </p:sp>
      <p:sp>
        <p:nvSpPr>
          <p:cNvPr id="6" name="Footer Placeholder 5"/>
          <p:cNvSpPr>
            <a:spLocks noGrp="1"/>
          </p:cNvSpPr>
          <p:nvPr>
            <p:ph type="ftr" sz="quarter" idx="11"/>
          </p:nvPr>
        </p:nvSpPr>
        <p:spPr/>
        <p:txBody>
          <a:bodyPr/>
          <a:lstStyle/>
          <a:p>
            <a:r>
              <a:rPr lang="en-US" dirty="0" smtClean="0"/>
              <a:t>© Souva Chattopadhyay</a:t>
            </a:r>
            <a:endParaRPr lang="en-US" dirty="0"/>
          </a:p>
        </p:txBody>
      </p:sp>
      <p:sp>
        <p:nvSpPr>
          <p:cNvPr id="7" name="Slide Number Placeholder 6"/>
          <p:cNvSpPr>
            <a:spLocks noGrp="1"/>
          </p:cNvSpPr>
          <p:nvPr>
            <p:ph type="sldNum" sz="quarter" idx="12"/>
          </p:nvPr>
        </p:nvSpPr>
        <p:spPr/>
        <p:txBody>
          <a:bodyPr/>
          <a:lstStyle/>
          <a:p>
            <a:fld id="{4FAC17B8-E496-4A35-A359-2D49D9B814C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1E963B-4DC8-4108-946C-2324D7EDF3FC}" type="datetime1">
              <a:rPr lang="en-US" smtClean="0"/>
              <a:pPr/>
              <a:t>5/23/2012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 Souva Chattopadhyay</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AC17B8-E496-4A35-A359-2D49D9B814C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Rain garden construction and the effect on student performance</a:t>
            </a:r>
            <a:endParaRPr lang="en-GB" dirty="0"/>
          </a:p>
        </p:txBody>
      </p:sp>
      <p:sp>
        <p:nvSpPr>
          <p:cNvPr id="3" name="Subtitle 2"/>
          <p:cNvSpPr>
            <a:spLocks noGrp="1"/>
          </p:cNvSpPr>
          <p:nvPr>
            <p:ph type="subTitle" idx="1"/>
          </p:nvPr>
        </p:nvSpPr>
        <p:spPr/>
        <p:txBody>
          <a:bodyPr>
            <a:normAutofit fontScale="70000" lnSpcReduction="20000"/>
          </a:bodyPr>
          <a:lstStyle/>
          <a:p>
            <a:r>
              <a:rPr lang="en-GB" dirty="0" smtClean="0"/>
              <a:t>Roosevelt Stewart</a:t>
            </a:r>
          </a:p>
          <a:p>
            <a:r>
              <a:rPr lang="en-GB" dirty="0" smtClean="0"/>
              <a:t>James Madison Academic Campus </a:t>
            </a:r>
          </a:p>
          <a:p>
            <a:r>
              <a:rPr lang="en-GB" dirty="0" smtClean="0"/>
              <a:t>Milwaukee Public Schools</a:t>
            </a:r>
          </a:p>
          <a:p>
            <a:r>
              <a:rPr lang="en-GB" dirty="0" smtClean="0"/>
              <a:t>2011-2012</a:t>
            </a:r>
          </a:p>
          <a:p>
            <a:r>
              <a:rPr lang="en-GB" dirty="0" smtClean="0"/>
              <a:t>10-11</a:t>
            </a:r>
            <a:r>
              <a:rPr lang="en-GB" baseline="30000" dirty="0" smtClean="0"/>
              <a:t>th</a:t>
            </a:r>
            <a:r>
              <a:rPr lang="en-GB" dirty="0" smtClean="0"/>
              <a:t> grades</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2392362"/>
          </a:xfrm>
        </p:spPr>
        <p:txBody>
          <a:bodyPr>
            <a:normAutofit/>
          </a:bodyPr>
          <a:lstStyle/>
          <a:p>
            <a:r>
              <a:rPr lang="en-US" dirty="0" smtClean="0"/>
              <a:t>Observational Data</a:t>
            </a:r>
            <a:br>
              <a:rPr lang="en-US" dirty="0" smtClean="0"/>
            </a:br>
            <a:r>
              <a:rPr lang="en-US" sz="2700" dirty="0" smtClean="0"/>
              <a:t>Students had to remove excess wood chips deposited by the City of Milwaukee before they could plant.</a:t>
            </a:r>
            <a:endParaRPr lang="en-US" sz="2700" dirty="0"/>
          </a:p>
        </p:txBody>
      </p:sp>
      <p:pic>
        <p:nvPicPr>
          <p:cNvPr id="6" name="Content Placeholder 5" descr="rainwork1.jpg"/>
          <p:cNvPicPr>
            <a:picLocks noGrp="1" noChangeAspect="1"/>
          </p:cNvPicPr>
          <p:nvPr>
            <p:ph idx="1"/>
          </p:nvPr>
        </p:nvPicPr>
        <p:blipFill>
          <a:blip r:embed="rId3" cstate="print"/>
          <a:stretch>
            <a:fillRect/>
          </a:stretch>
        </p:blipFill>
        <p:spPr>
          <a:xfrm>
            <a:off x="1828800" y="2743200"/>
            <a:ext cx="5029200" cy="3771900"/>
          </a:xfrm>
        </p:spPr>
      </p:pic>
      <p:sp>
        <p:nvSpPr>
          <p:cNvPr id="4" name="Date Placeholder 3"/>
          <p:cNvSpPr>
            <a:spLocks noGrp="1"/>
          </p:cNvSpPr>
          <p:nvPr>
            <p:ph type="dt" sz="half" idx="10"/>
          </p:nvPr>
        </p:nvSpPr>
        <p:spPr/>
        <p:txBody>
          <a:bodyPr/>
          <a:lstStyle/>
          <a:p>
            <a:fld id="{3F65CCAD-897F-4FEA-BC8D-50D0960C8B56}" type="datetime1">
              <a:rPr lang="en-US" smtClean="0"/>
              <a:pPr/>
              <a:t>5/23/2012</a:t>
            </a:fld>
            <a:endParaRPr lang="en-US" dirty="0"/>
          </a:p>
        </p:txBody>
      </p:sp>
      <p:sp>
        <p:nvSpPr>
          <p:cNvPr id="5" name="Footer Placeholder 4"/>
          <p:cNvSpPr>
            <a:spLocks noGrp="1"/>
          </p:cNvSpPr>
          <p:nvPr>
            <p:ph type="ftr" sz="quarter" idx="11"/>
          </p:nvPr>
        </p:nvSpPr>
        <p:spPr/>
        <p:txBody>
          <a:bodyPr/>
          <a:lstStyle/>
          <a:p>
            <a:r>
              <a:rPr lang="en-US" dirty="0" smtClean="0"/>
              <a:t>© Souva Chattopadhyay</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Observational Data</a:t>
            </a:r>
            <a:br>
              <a:rPr lang="en-US" dirty="0" smtClean="0"/>
            </a:br>
            <a:r>
              <a:rPr lang="en-US" sz="1800" dirty="0" smtClean="0"/>
              <a:t>Some students working and some not!</a:t>
            </a:r>
            <a:br>
              <a:rPr lang="en-US" sz="1800" dirty="0" smtClean="0"/>
            </a:br>
            <a:r>
              <a:rPr lang="en-US" sz="1800" dirty="0" smtClean="0"/>
              <a:t>Students in the background actually finished their rotation of helping prep the rain garden area and are not just goofing off.  However,  because kids are kids some students of coarse choose to do nothing, but most did something</a:t>
            </a:r>
            <a:endParaRPr lang="en-US" sz="1800" dirty="0"/>
          </a:p>
        </p:txBody>
      </p:sp>
      <p:sp>
        <p:nvSpPr>
          <p:cNvPr id="4" name="Date Placeholder 3"/>
          <p:cNvSpPr>
            <a:spLocks noGrp="1"/>
          </p:cNvSpPr>
          <p:nvPr>
            <p:ph type="dt" sz="half" idx="10"/>
          </p:nvPr>
        </p:nvSpPr>
        <p:spPr/>
        <p:txBody>
          <a:bodyPr/>
          <a:lstStyle/>
          <a:p>
            <a:fld id="{3F65CCAD-897F-4FEA-BC8D-50D0960C8B56}" type="datetime1">
              <a:rPr lang="en-US" smtClean="0"/>
              <a:pPr/>
              <a:t>5/23/2012</a:t>
            </a:fld>
            <a:endParaRPr lang="en-US" dirty="0"/>
          </a:p>
        </p:txBody>
      </p:sp>
      <p:sp>
        <p:nvSpPr>
          <p:cNvPr id="5" name="Footer Placeholder 4"/>
          <p:cNvSpPr>
            <a:spLocks noGrp="1"/>
          </p:cNvSpPr>
          <p:nvPr>
            <p:ph type="ftr" sz="quarter" idx="11"/>
          </p:nvPr>
        </p:nvSpPr>
        <p:spPr/>
        <p:txBody>
          <a:bodyPr/>
          <a:lstStyle/>
          <a:p>
            <a:r>
              <a:rPr lang="en-US" dirty="0" smtClean="0"/>
              <a:t>© Souva Chattopadhyay</a:t>
            </a:r>
            <a:endParaRPr lang="en-US" dirty="0"/>
          </a:p>
        </p:txBody>
      </p:sp>
      <p:pic>
        <p:nvPicPr>
          <p:cNvPr id="7" name="Picture 6" descr="photo[1].jpg"/>
          <p:cNvPicPr>
            <a:picLocks noChangeAspect="1"/>
          </p:cNvPicPr>
          <p:nvPr/>
        </p:nvPicPr>
        <p:blipFill>
          <a:blip r:embed="rId3" cstate="print"/>
          <a:stretch>
            <a:fillRect/>
          </a:stretch>
        </p:blipFill>
        <p:spPr>
          <a:xfrm>
            <a:off x="3200400" y="1752600"/>
            <a:ext cx="2743200" cy="36576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3001962"/>
          </a:xfrm>
        </p:spPr>
        <p:txBody>
          <a:bodyPr>
            <a:normAutofit/>
          </a:bodyPr>
          <a:lstStyle/>
          <a:p>
            <a:r>
              <a:rPr lang="en-US" dirty="0" smtClean="0"/>
              <a:t>Observational  Data</a:t>
            </a:r>
            <a:br>
              <a:rPr lang="en-US" dirty="0" smtClean="0"/>
            </a:br>
            <a:r>
              <a:rPr lang="en-US" sz="2700" dirty="0" smtClean="0"/>
              <a:t>Reviewing plant height before planting in the ground. Students were unsure about where to plant and so was I because they substituted some of our plants from the nursery</a:t>
            </a:r>
            <a:endParaRPr lang="en-US" sz="2700" dirty="0"/>
          </a:p>
        </p:txBody>
      </p:sp>
      <p:sp>
        <p:nvSpPr>
          <p:cNvPr id="4" name="Date Placeholder 3"/>
          <p:cNvSpPr>
            <a:spLocks noGrp="1"/>
          </p:cNvSpPr>
          <p:nvPr>
            <p:ph type="dt" sz="half" idx="10"/>
          </p:nvPr>
        </p:nvSpPr>
        <p:spPr/>
        <p:txBody>
          <a:bodyPr/>
          <a:lstStyle/>
          <a:p>
            <a:fld id="{3F65CCAD-897F-4FEA-BC8D-50D0960C8B56}" type="datetime1">
              <a:rPr lang="en-US" smtClean="0"/>
              <a:pPr/>
              <a:t>5/23/2012</a:t>
            </a:fld>
            <a:endParaRPr lang="en-US" dirty="0"/>
          </a:p>
        </p:txBody>
      </p:sp>
      <p:sp>
        <p:nvSpPr>
          <p:cNvPr id="5" name="Footer Placeholder 4"/>
          <p:cNvSpPr>
            <a:spLocks noGrp="1"/>
          </p:cNvSpPr>
          <p:nvPr>
            <p:ph type="ftr" sz="quarter" idx="11"/>
          </p:nvPr>
        </p:nvSpPr>
        <p:spPr/>
        <p:txBody>
          <a:bodyPr/>
          <a:lstStyle/>
          <a:p>
            <a:r>
              <a:rPr lang="en-US" dirty="0" smtClean="0"/>
              <a:t>© Souva Chattopadhyay</a:t>
            </a:r>
            <a:endParaRPr lang="en-US" dirty="0"/>
          </a:p>
        </p:txBody>
      </p:sp>
      <p:pic>
        <p:nvPicPr>
          <p:cNvPr id="6" name="Content Placeholder 5" descr="rainwork2.jpg"/>
          <p:cNvPicPr>
            <a:picLocks noGrp="1" noChangeAspect="1"/>
          </p:cNvPicPr>
          <p:nvPr>
            <p:ph idx="1"/>
          </p:nvPr>
        </p:nvPicPr>
        <p:blipFill>
          <a:blip r:embed="rId2" cstate="print"/>
          <a:stretch>
            <a:fillRect/>
          </a:stretch>
        </p:blipFill>
        <p:spPr>
          <a:xfrm>
            <a:off x="2133600" y="3048000"/>
            <a:ext cx="4191000" cy="3144679"/>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01762"/>
          </a:xfrm>
        </p:spPr>
        <p:txBody>
          <a:bodyPr>
            <a:normAutofit/>
          </a:bodyPr>
          <a:lstStyle/>
          <a:p>
            <a:r>
              <a:rPr lang="en-US" dirty="0" smtClean="0"/>
              <a:t>Observational Data</a:t>
            </a:r>
            <a:br>
              <a:rPr lang="en-US" dirty="0" smtClean="0"/>
            </a:br>
            <a:r>
              <a:rPr lang="en-US" sz="2000" dirty="0" smtClean="0"/>
              <a:t>Demonstrating to students how to plant the plants in the soil and at what depth.</a:t>
            </a:r>
            <a:endParaRPr lang="en-US" sz="2000" dirty="0"/>
          </a:p>
        </p:txBody>
      </p:sp>
      <p:sp>
        <p:nvSpPr>
          <p:cNvPr id="4" name="Date Placeholder 3"/>
          <p:cNvSpPr>
            <a:spLocks noGrp="1"/>
          </p:cNvSpPr>
          <p:nvPr>
            <p:ph type="dt" sz="half" idx="10"/>
          </p:nvPr>
        </p:nvSpPr>
        <p:spPr/>
        <p:txBody>
          <a:bodyPr/>
          <a:lstStyle/>
          <a:p>
            <a:fld id="{3F65CCAD-897F-4FEA-BC8D-50D0960C8B56}" type="datetime1">
              <a:rPr lang="en-US" smtClean="0"/>
              <a:pPr/>
              <a:t>5/23/2012</a:t>
            </a:fld>
            <a:endParaRPr lang="en-US" dirty="0"/>
          </a:p>
        </p:txBody>
      </p:sp>
      <p:sp>
        <p:nvSpPr>
          <p:cNvPr id="5" name="Footer Placeholder 4"/>
          <p:cNvSpPr>
            <a:spLocks noGrp="1"/>
          </p:cNvSpPr>
          <p:nvPr>
            <p:ph type="ftr" sz="quarter" idx="11"/>
          </p:nvPr>
        </p:nvSpPr>
        <p:spPr/>
        <p:txBody>
          <a:bodyPr/>
          <a:lstStyle/>
          <a:p>
            <a:r>
              <a:rPr lang="en-US" dirty="0" smtClean="0"/>
              <a:t>© Souva Chattopadhyay</a:t>
            </a:r>
            <a:endParaRPr lang="en-US" dirty="0"/>
          </a:p>
        </p:txBody>
      </p:sp>
      <p:pic>
        <p:nvPicPr>
          <p:cNvPr id="6" name="Picture 5" descr="photo[2].jpg"/>
          <p:cNvPicPr>
            <a:picLocks noChangeAspect="1"/>
          </p:cNvPicPr>
          <p:nvPr/>
        </p:nvPicPr>
        <p:blipFill>
          <a:blip r:embed="rId2" cstate="print"/>
          <a:stretch>
            <a:fillRect/>
          </a:stretch>
        </p:blipFill>
        <p:spPr>
          <a:xfrm>
            <a:off x="2667000" y="1676400"/>
            <a:ext cx="3429000" cy="45720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Observational Data</a:t>
            </a:r>
            <a:br>
              <a:rPr lang="en-US" dirty="0" smtClean="0"/>
            </a:br>
            <a:r>
              <a:rPr lang="en-US" sz="1800" dirty="0" smtClean="0"/>
              <a:t>The final product.  Approximately 200 plants were plant over the course of two days.</a:t>
            </a:r>
            <a:endParaRPr lang="en-US" dirty="0"/>
          </a:p>
        </p:txBody>
      </p:sp>
      <p:pic>
        <p:nvPicPr>
          <p:cNvPr id="6" name="Content Placeholder 5" descr="photo[3].jpg"/>
          <p:cNvPicPr>
            <a:picLocks noGrp="1" noChangeAspect="1"/>
          </p:cNvPicPr>
          <p:nvPr>
            <p:ph idx="1"/>
          </p:nvPr>
        </p:nvPicPr>
        <p:blipFill>
          <a:blip r:embed="rId3" cstate="print"/>
          <a:stretch>
            <a:fillRect/>
          </a:stretch>
        </p:blipFill>
        <p:spPr>
          <a:xfrm>
            <a:off x="1447800" y="1295400"/>
            <a:ext cx="6034617" cy="4525963"/>
          </a:xfrm>
        </p:spPr>
      </p:pic>
      <p:sp>
        <p:nvSpPr>
          <p:cNvPr id="4" name="Date Placeholder 3"/>
          <p:cNvSpPr>
            <a:spLocks noGrp="1"/>
          </p:cNvSpPr>
          <p:nvPr>
            <p:ph type="dt" sz="half" idx="10"/>
          </p:nvPr>
        </p:nvSpPr>
        <p:spPr/>
        <p:txBody>
          <a:bodyPr/>
          <a:lstStyle/>
          <a:p>
            <a:fld id="{3F65CCAD-897F-4FEA-BC8D-50D0960C8B56}" type="datetime1">
              <a:rPr lang="en-US" smtClean="0"/>
              <a:pPr/>
              <a:t>5/23/2012</a:t>
            </a:fld>
            <a:endParaRPr lang="en-US" dirty="0"/>
          </a:p>
        </p:txBody>
      </p:sp>
      <p:sp>
        <p:nvSpPr>
          <p:cNvPr id="5" name="Footer Placeholder 4"/>
          <p:cNvSpPr>
            <a:spLocks noGrp="1"/>
          </p:cNvSpPr>
          <p:nvPr>
            <p:ph type="ftr" sz="quarter" idx="11"/>
          </p:nvPr>
        </p:nvSpPr>
        <p:spPr/>
        <p:txBody>
          <a:bodyPr/>
          <a:lstStyle/>
          <a:p>
            <a:r>
              <a:rPr lang="en-US" dirty="0" smtClean="0"/>
              <a:t>© Souva Chattopadhyay</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Action Plan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 think the construction and layout of the rain garden went well. Students were involved and worked hard to get the steps done that we they needed.</a:t>
            </a:r>
          </a:p>
          <a:p>
            <a:r>
              <a:rPr lang="en-US" dirty="0" smtClean="0"/>
              <a:t>Ideally, student could be grouped to have specific tasks to accomplish in the construction.</a:t>
            </a:r>
          </a:p>
          <a:p>
            <a:r>
              <a:rPr lang="en-US" dirty="0" smtClean="0"/>
              <a:t>Students did seem to respond to instruction and ask questions while they were planning, raking, planting plants or watering. They showed inherent interest.</a:t>
            </a:r>
            <a:endParaRPr lang="en-US" dirty="0"/>
          </a:p>
        </p:txBody>
      </p:sp>
      <p:sp>
        <p:nvSpPr>
          <p:cNvPr id="4" name="Date Placeholder 3"/>
          <p:cNvSpPr>
            <a:spLocks noGrp="1"/>
          </p:cNvSpPr>
          <p:nvPr>
            <p:ph type="dt" sz="half" idx="10"/>
          </p:nvPr>
        </p:nvSpPr>
        <p:spPr/>
        <p:txBody>
          <a:bodyPr/>
          <a:lstStyle/>
          <a:p>
            <a:fld id="{3F65CCAD-897F-4FEA-BC8D-50D0960C8B56}" type="datetime1">
              <a:rPr lang="en-US" smtClean="0"/>
              <a:pPr/>
              <a:t>5/23/2012</a:t>
            </a:fld>
            <a:endParaRPr lang="en-US" dirty="0"/>
          </a:p>
        </p:txBody>
      </p:sp>
      <p:sp>
        <p:nvSpPr>
          <p:cNvPr id="5" name="Footer Placeholder 4"/>
          <p:cNvSpPr>
            <a:spLocks noGrp="1"/>
          </p:cNvSpPr>
          <p:nvPr>
            <p:ph type="ftr" sz="quarter" idx="11"/>
          </p:nvPr>
        </p:nvSpPr>
        <p:spPr/>
        <p:txBody>
          <a:bodyPr/>
          <a:lstStyle/>
          <a:p>
            <a:r>
              <a:rPr lang="en-US" dirty="0" smtClean="0"/>
              <a:t>© Souva Chattopadhyay</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Reflections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I think the construction of the rain garden was worth while.  It is evident in the Data Analysis and the student surveys that students learned and found it enjoyable to be outdoors.</a:t>
            </a:r>
          </a:p>
          <a:p>
            <a:r>
              <a:rPr lang="en-US" dirty="0" smtClean="0"/>
              <a:t>However, there are two drawbacks that I would fix next time I do such a project.</a:t>
            </a:r>
          </a:p>
          <a:p>
            <a:r>
              <a:rPr lang="en-US" dirty="0" smtClean="0"/>
              <a:t>First, I would have more participation and outlining of duties for my class, so that the instruction is more coherent.</a:t>
            </a:r>
          </a:p>
          <a:p>
            <a:r>
              <a:rPr lang="en-US" dirty="0" smtClean="0"/>
              <a:t>Secondly, I think including more graphic organizers and collection of data would allow for more instruction of math and other levels of science. </a:t>
            </a:r>
            <a:endParaRPr lang="en-US" dirty="0"/>
          </a:p>
        </p:txBody>
      </p:sp>
      <p:sp>
        <p:nvSpPr>
          <p:cNvPr id="4" name="Date Placeholder 3"/>
          <p:cNvSpPr>
            <a:spLocks noGrp="1"/>
          </p:cNvSpPr>
          <p:nvPr>
            <p:ph type="dt" sz="half" idx="10"/>
          </p:nvPr>
        </p:nvSpPr>
        <p:spPr/>
        <p:txBody>
          <a:bodyPr/>
          <a:lstStyle/>
          <a:p>
            <a:fld id="{3F65CCAD-897F-4FEA-BC8D-50D0960C8B56}" type="datetime1">
              <a:rPr lang="en-US" smtClean="0"/>
              <a:pPr/>
              <a:t>5/23/2012</a:t>
            </a:fld>
            <a:endParaRPr lang="en-US" dirty="0"/>
          </a:p>
        </p:txBody>
      </p:sp>
      <p:sp>
        <p:nvSpPr>
          <p:cNvPr id="5" name="Footer Placeholder 4"/>
          <p:cNvSpPr>
            <a:spLocks noGrp="1"/>
          </p:cNvSpPr>
          <p:nvPr>
            <p:ph type="ftr" sz="quarter" idx="11"/>
          </p:nvPr>
        </p:nvSpPr>
        <p:spPr/>
        <p:txBody>
          <a:bodyPr/>
          <a:lstStyle/>
          <a:p>
            <a:r>
              <a:rPr lang="en-US" dirty="0" smtClean="0"/>
              <a:t>© Souva Chattopadhyay</a:t>
            </a:r>
            <a:endParaRPr lang="en-US" dirty="0"/>
          </a:p>
        </p:txBody>
      </p:sp>
      <p:sp>
        <p:nvSpPr>
          <p:cNvPr id="2050" name="AutoShape 2" descr="https://email.milwaukee.k12.wi.us/exchange/stewarr/Inbox/No%20Subject-2294.EML/1_multipart_xF8FF_2_photo.JPG/C58EA28C-18C0-4a97-9AF2-036E93DDAFB3/photo.JPG?attach=1"/>
          <p:cNvSpPr>
            <a:spLocks noChangeAspect="1" noChangeArrowheads="1"/>
          </p:cNvSpPr>
          <p:nvPr/>
        </p:nvSpPr>
        <p:spPr bwMode="auto">
          <a:xfrm>
            <a:off x="63500" y="-136525"/>
            <a:ext cx="3762375" cy="2819400"/>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Literature Review</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Thomas, J.W. (2000). </a:t>
            </a:r>
            <a:r>
              <a:rPr lang="en-US" i="1" dirty="0" smtClean="0"/>
              <a:t>A review of research on project-based learning</a:t>
            </a:r>
            <a:r>
              <a:rPr lang="en-US" dirty="0" smtClean="0"/>
              <a:t>. San Rafael, CA: Autodesk. </a:t>
            </a:r>
          </a:p>
          <a:p>
            <a:r>
              <a:rPr lang="en-US" dirty="0" smtClean="0"/>
              <a:t>Increased attendance, growth in self-reliance, and improved attitudes toward learning (Thomas, 2000) </a:t>
            </a:r>
          </a:p>
          <a:p>
            <a:r>
              <a:rPr lang="en-US" dirty="0" smtClean="0"/>
              <a:t>• Academic gains equal to or better than those generated by other models, with students involved in projects taking greater responsibility for their own learning than during more traditional classroom activities (Boaler, 1997; SRI, 2000 ) </a:t>
            </a:r>
          </a:p>
          <a:p>
            <a:r>
              <a:rPr lang="en-US" dirty="0" smtClean="0"/>
              <a:t>• Opportunities to develop complex skills, such as higher-order thinking, problem-solving, collaborating, and communicating (SRI, 2000) </a:t>
            </a:r>
          </a:p>
          <a:p>
            <a:r>
              <a:rPr lang="en-US" dirty="0" smtClean="0"/>
              <a:t>• Access to a broader range of learning opportunities in the classroom, providing a strategy for engaging culturally diverse learners (Railsback, 2002) </a:t>
            </a:r>
          </a:p>
          <a:p>
            <a:endParaRPr lang="en-US" dirty="0"/>
          </a:p>
        </p:txBody>
      </p:sp>
      <p:sp>
        <p:nvSpPr>
          <p:cNvPr id="4" name="Date Placeholder 3"/>
          <p:cNvSpPr>
            <a:spLocks noGrp="1"/>
          </p:cNvSpPr>
          <p:nvPr>
            <p:ph type="dt" sz="half" idx="10"/>
          </p:nvPr>
        </p:nvSpPr>
        <p:spPr/>
        <p:txBody>
          <a:bodyPr/>
          <a:lstStyle/>
          <a:p>
            <a:fld id="{3F65CCAD-897F-4FEA-BC8D-50D0960C8B56}" type="datetime1">
              <a:rPr lang="en-US" smtClean="0"/>
              <a:pPr/>
              <a:t>5/23/2012</a:t>
            </a:fld>
            <a:endParaRPr lang="en-US" dirty="0"/>
          </a:p>
        </p:txBody>
      </p:sp>
      <p:sp>
        <p:nvSpPr>
          <p:cNvPr id="5" name="Footer Placeholder 4"/>
          <p:cNvSpPr>
            <a:spLocks noGrp="1"/>
          </p:cNvSpPr>
          <p:nvPr>
            <p:ph type="ftr" sz="quarter" idx="11"/>
          </p:nvPr>
        </p:nvSpPr>
        <p:spPr/>
        <p:txBody>
          <a:bodyPr/>
          <a:lstStyle/>
          <a:p>
            <a:r>
              <a:rPr lang="en-US" dirty="0" smtClean="0"/>
              <a:t>© Souva Chattopadhyay</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Introduction</a:t>
            </a:r>
            <a:endParaRPr lang="en-GB" dirty="0"/>
          </a:p>
        </p:txBody>
      </p:sp>
      <p:sp>
        <p:nvSpPr>
          <p:cNvPr id="3" name="Content Placeholder 2"/>
          <p:cNvSpPr>
            <a:spLocks noGrp="1"/>
          </p:cNvSpPr>
          <p:nvPr>
            <p:ph idx="1"/>
          </p:nvPr>
        </p:nvSpPr>
        <p:spPr/>
        <p:txBody>
          <a:bodyPr/>
          <a:lstStyle/>
          <a:p>
            <a:r>
              <a:rPr lang="en-GB" dirty="0" smtClean="0"/>
              <a:t>What motivates students to learn?  Students are motivated to learn for a variety of reasons of which classroom instruction is important.  The class room instruction can be encouraging for students to learn, and engage them to become active participants in that learning or it can be a </a:t>
            </a:r>
            <a:r>
              <a:rPr lang="en-GB" dirty="0" smtClean="0"/>
              <a:t>hindrance. </a:t>
            </a:r>
            <a:endParaRPr lang="en-GB" dirty="0"/>
          </a:p>
        </p:txBody>
      </p:sp>
      <p:sp>
        <p:nvSpPr>
          <p:cNvPr id="4" name="Date Placeholder 3"/>
          <p:cNvSpPr>
            <a:spLocks noGrp="1"/>
          </p:cNvSpPr>
          <p:nvPr>
            <p:ph type="dt" sz="half" idx="10"/>
          </p:nvPr>
        </p:nvSpPr>
        <p:spPr/>
        <p:txBody>
          <a:bodyPr/>
          <a:lstStyle/>
          <a:p>
            <a:fld id="{3F65CCAD-897F-4FEA-BC8D-50D0960C8B56}" type="datetime1">
              <a:rPr lang="en-US" smtClean="0"/>
              <a:pPr/>
              <a:t>5/23/2012</a:t>
            </a:fld>
            <a:endParaRPr lang="en-GB" dirty="0"/>
          </a:p>
        </p:txBody>
      </p:sp>
      <p:sp>
        <p:nvSpPr>
          <p:cNvPr id="5" name="Footer Placeholder 4"/>
          <p:cNvSpPr>
            <a:spLocks noGrp="1"/>
          </p:cNvSpPr>
          <p:nvPr>
            <p:ph type="ftr" sz="quarter" idx="11"/>
          </p:nvPr>
        </p:nvSpPr>
        <p:spPr/>
        <p:txBody>
          <a:bodyPr/>
          <a:lstStyle/>
          <a:p>
            <a:r>
              <a:rPr lang="en-GB" dirty="0" smtClean="0"/>
              <a:t>© </a:t>
            </a:r>
            <a:r>
              <a:rPr lang="en-GB" dirty="0" smtClean="0"/>
              <a:t>Suva </a:t>
            </a:r>
            <a:r>
              <a:rPr lang="en-GB" dirty="0" smtClean="0"/>
              <a:t>Chattopadhyay</a:t>
            </a: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a:t>
            </a:r>
            <a:endParaRPr lang="en-US" dirty="0"/>
          </a:p>
        </p:txBody>
      </p:sp>
      <p:sp>
        <p:nvSpPr>
          <p:cNvPr id="3" name="Content Placeholder 2"/>
          <p:cNvSpPr>
            <a:spLocks noGrp="1"/>
          </p:cNvSpPr>
          <p:nvPr>
            <p:ph idx="1"/>
          </p:nvPr>
        </p:nvSpPr>
        <p:spPr/>
        <p:txBody>
          <a:bodyPr/>
          <a:lstStyle/>
          <a:p>
            <a:r>
              <a:rPr lang="en-US" dirty="0" smtClean="0"/>
              <a:t>What relationship exists between ecological projects and student learning?</a:t>
            </a:r>
          </a:p>
          <a:p>
            <a:r>
              <a:rPr lang="en-US" dirty="0" smtClean="0"/>
              <a:t>Rain garden</a:t>
            </a:r>
          </a:p>
          <a:p>
            <a:r>
              <a:rPr lang="en-US" dirty="0" smtClean="0"/>
              <a:t>Students are using construction and planning to manipulate their environment</a:t>
            </a:r>
            <a:endParaRPr lang="en-US" dirty="0"/>
          </a:p>
        </p:txBody>
      </p:sp>
      <p:sp>
        <p:nvSpPr>
          <p:cNvPr id="4" name="Date Placeholder 3"/>
          <p:cNvSpPr>
            <a:spLocks noGrp="1"/>
          </p:cNvSpPr>
          <p:nvPr>
            <p:ph type="dt" sz="half" idx="10"/>
          </p:nvPr>
        </p:nvSpPr>
        <p:spPr/>
        <p:txBody>
          <a:bodyPr/>
          <a:lstStyle/>
          <a:p>
            <a:fld id="{3F65CCAD-897F-4FEA-BC8D-50D0960C8B56}" type="datetime1">
              <a:rPr lang="en-US" smtClean="0"/>
              <a:pPr/>
              <a:t>5/23/2012</a:t>
            </a:fld>
            <a:endParaRPr lang="en-US" dirty="0"/>
          </a:p>
        </p:txBody>
      </p:sp>
      <p:sp>
        <p:nvSpPr>
          <p:cNvPr id="5" name="Footer Placeholder 4"/>
          <p:cNvSpPr>
            <a:spLocks noGrp="1"/>
          </p:cNvSpPr>
          <p:nvPr>
            <p:ph type="ftr" sz="quarter" idx="11"/>
          </p:nvPr>
        </p:nvSpPr>
        <p:spPr/>
        <p:txBody>
          <a:bodyPr/>
          <a:lstStyle/>
          <a:p>
            <a:r>
              <a:rPr lang="en-US" dirty="0" smtClean="0"/>
              <a:t>© Souva Chattopadhyay</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a:xfrm>
            <a:off x="457200" y="1600201"/>
            <a:ext cx="7772400" cy="2971800"/>
          </a:xfrm>
        </p:spPr>
        <p:txBody>
          <a:bodyPr>
            <a:normAutofit fontScale="47500" lnSpcReduction="20000"/>
          </a:bodyPr>
          <a:lstStyle/>
          <a:p>
            <a:r>
              <a:rPr lang="en-US" dirty="0" smtClean="0"/>
              <a:t>The action research took place in the largest school district in Wisconsin.  Milwaukee Public Schools serves over 89,000 students between K-12.  The majority of students in Milwaukee County are minority students from low socioeconomic backgrounds. Specifically, this action research occurred in one of the high school, James Madison Academic Campus.  James Madison serves 9-12 grades and has approximately 1200 students enrolled.  The action research investigating construction of a rain garden and its impact on student performance and attendance involved roughly 20 students from science various science classes.  Map score data shows that many students are below proficiency in basic reading and math ability.  The high schools in MPS are broken down into three regions.  It should be noted that James Madison Academic Campus has had strong attendance compared to other schools in the Metro region and for that matter schools in the other regions as well.  Attendance has been roughly consistent to over 94 percent.  	</a:t>
            </a:r>
          </a:p>
          <a:p>
            <a:endParaRPr lang="en-US" dirty="0"/>
          </a:p>
        </p:txBody>
      </p:sp>
      <p:sp>
        <p:nvSpPr>
          <p:cNvPr id="4" name="Date Placeholder 3"/>
          <p:cNvSpPr>
            <a:spLocks noGrp="1"/>
          </p:cNvSpPr>
          <p:nvPr>
            <p:ph type="dt" sz="half" idx="10"/>
          </p:nvPr>
        </p:nvSpPr>
        <p:spPr/>
        <p:txBody>
          <a:bodyPr/>
          <a:lstStyle/>
          <a:p>
            <a:fld id="{3F65CCAD-897F-4FEA-BC8D-50D0960C8B56}" type="datetime1">
              <a:rPr lang="en-US" smtClean="0"/>
              <a:pPr/>
              <a:t>5/23/2012</a:t>
            </a:fld>
            <a:endParaRPr lang="en-US" dirty="0"/>
          </a:p>
        </p:txBody>
      </p:sp>
      <p:sp>
        <p:nvSpPr>
          <p:cNvPr id="5" name="Footer Placeholder 4"/>
          <p:cNvSpPr>
            <a:spLocks noGrp="1"/>
          </p:cNvSpPr>
          <p:nvPr>
            <p:ph type="ftr" sz="quarter" idx="11"/>
          </p:nvPr>
        </p:nvSpPr>
        <p:spPr/>
        <p:txBody>
          <a:bodyPr/>
          <a:lstStyle/>
          <a:p>
            <a:r>
              <a:rPr lang="en-US" dirty="0" smtClean="0"/>
              <a:t>© Souva Chattopadhyay</a:t>
            </a:r>
            <a:endParaRPr lang="en-US" dirty="0"/>
          </a:p>
        </p:txBody>
      </p:sp>
      <p:pic>
        <p:nvPicPr>
          <p:cNvPr id="7" name="Picture 6" descr="milwaukee, wi.jpg"/>
          <p:cNvPicPr>
            <a:picLocks noChangeAspect="1"/>
          </p:cNvPicPr>
          <p:nvPr/>
        </p:nvPicPr>
        <p:blipFill>
          <a:blip r:embed="rId2" cstate="print"/>
          <a:stretch>
            <a:fillRect/>
          </a:stretch>
        </p:blipFill>
        <p:spPr>
          <a:xfrm>
            <a:off x="4191000" y="3733800"/>
            <a:ext cx="3276600" cy="2791178"/>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Collection</a:t>
            </a:r>
            <a:endParaRPr lang="en-US" dirty="0"/>
          </a:p>
        </p:txBody>
      </p:sp>
      <p:sp>
        <p:nvSpPr>
          <p:cNvPr id="3" name="Content Placeholder 2"/>
          <p:cNvSpPr>
            <a:spLocks noGrp="1"/>
          </p:cNvSpPr>
          <p:nvPr>
            <p:ph idx="1"/>
          </p:nvPr>
        </p:nvSpPr>
        <p:spPr/>
        <p:txBody>
          <a:bodyPr/>
          <a:lstStyle/>
          <a:p>
            <a:r>
              <a:rPr lang="en-US" dirty="0" smtClean="0"/>
              <a:t>Pre and Post tests were given to students who helped in the construction of the rain garden.</a:t>
            </a:r>
          </a:p>
          <a:p>
            <a:r>
              <a:rPr lang="en-US" dirty="0" smtClean="0"/>
              <a:t>Student Survey was given to gauge a change in attitude about doing Nature Work.</a:t>
            </a:r>
          </a:p>
          <a:p>
            <a:r>
              <a:rPr lang="en-US" dirty="0" smtClean="0"/>
              <a:t>Observational data.  Pictures are worth a thousand words because you gain a glimpse of how students perceive the work they are doing.</a:t>
            </a:r>
            <a:endParaRPr lang="en-US" dirty="0"/>
          </a:p>
        </p:txBody>
      </p:sp>
      <p:sp>
        <p:nvSpPr>
          <p:cNvPr id="4" name="Date Placeholder 3"/>
          <p:cNvSpPr>
            <a:spLocks noGrp="1"/>
          </p:cNvSpPr>
          <p:nvPr>
            <p:ph type="dt" sz="half" idx="10"/>
          </p:nvPr>
        </p:nvSpPr>
        <p:spPr/>
        <p:txBody>
          <a:bodyPr/>
          <a:lstStyle/>
          <a:p>
            <a:fld id="{3F65CCAD-897F-4FEA-BC8D-50D0960C8B56}" type="datetime1">
              <a:rPr lang="en-US" smtClean="0"/>
              <a:pPr/>
              <a:t>5/23/2012</a:t>
            </a:fld>
            <a:endParaRPr lang="en-US" dirty="0"/>
          </a:p>
        </p:txBody>
      </p:sp>
      <p:sp>
        <p:nvSpPr>
          <p:cNvPr id="5" name="Footer Placeholder 4"/>
          <p:cNvSpPr>
            <a:spLocks noGrp="1"/>
          </p:cNvSpPr>
          <p:nvPr>
            <p:ph type="ftr" sz="quarter" idx="11"/>
          </p:nvPr>
        </p:nvSpPr>
        <p:spPr/>
        <p:txBody>
          <a:bodyPr/>
          <a:lstStyle/>
          <a:p>
            <a:r>
              <a:rPr lang="en-US" dirty="0" smtClean="0"/>
              <a:t>© Souva Chattopadhyay</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2700" dirty="0" smtClean="0"/>
              <a:t>Data Analysis</a:t>
            </a:r>
            <a:r>
              <a:rPr lang="en-US" dirty="0" smtClean="0"/>
              <a:t/>
            </a:r>
            <a:br>
              <a:rPr lang="en-US" dirty="0" smtClean="0"/>
            </a:br>
            <a:r>
              <a:rPr lang="en-US" sz="1600" dirty="0" smtClean="0"/>
              <a:t>Pre and Post Test </a:t>
            </a:r>
            <a:r>
              <a:rPr lang="en-US" sz="1600" dirty="0" smtClean="0"/>
              <a:t>results</a:t>
            </a:r>
            <a:br>
              <a:rPr lang="en-US" sz="1600" dirty="0" smtClean="0"/>
            </a:br>
            <a:r>
              <a:rPr lang="en-US" sz="1600" dirty="0" smtClean="0"/>
              <a:t>Number of students with correct answer to the questions</a:t>
            </a:r>
            <a:endParaRPr lang="en-US" sz="1600" dirty="0"/>
          </a:p>
        </p:txBody>
      </p:sp>
      <p:sp>
        <p:nvSpPr>
          <p:cNvPr id="4" name="Date Placeholder 3"/>
          <p:cNvSpPr>
            <a:spLocks noGrp="1"/>
          </p:cNvSpPr>
          <p:nvPr>
            <p:ph type="dt" sz="half" idx="10"/>
          </p:nvPr>
        </p:nvSpPr>
        <p:spPr/>
        <p:txBody>
          <a:bodyPr/>
          <a:lstStyle/>
          <a:p>
            <a:fld id="{3F65CCAD-897F-4FEA-BC8D-50D0960C8B56}" type="datetime1">
              <a:rPr lang="en-US" smtClean="0"/>
              <a:pPr/>
              <a:t>5/23/2012</a:t>
            </a:fld>
            <a:endParaRPr lang="en-US" dirty="0"/>
          </a:p>
        </p:txBody>
      </p:sp>
      <p:sp>
        <p:nvSpPr>
          <p:cNvPr id="5" name="Footer Placeholder 4"/>
          <p:cNvSpPr>
            <a:spLocks noGrp="1"/>
          </p:cNvSpPr>
          <p:nvPr>
            <p:ph type="ftr" sz="quarter" idx="11"/>
          </p:nvPr>
        </p:nvSpPr>
        <p:spPr/>
        <p:txBody>
          <a:bodyPr/>
          <a:lstStyle/>
          <a:p>
            <a:r>
              <a:rPr lang="en-US" dirty="0" smtClean="0"/>
              <a:t>© Souva Chattopadhyay</a:t>
            </a:r>
            <a:endParaRPr lang="en-US" dirty="0"/>
          </a:p>
        </p:txBody>
      </p:sp>
      <p:graphicFrame>
        <p:nvGraphicFramePr>
          <p:cNvPr id="6" name="Content Placeholder 5"/>
          <p:cNvGraphicFramePr>
            <a:graphicFrameLocks noGrp="1"/>
          </p:cNvGraphicFramePr>
          <p:nvPr>
            <p:ph idx="1"/>
          </p:nvPr>
        </p:nvGraphicFramePr>
        <p:xfrm>
          <a:off x="304800" y="990600"/>
          <a:ext cx="8305800" cy="54102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8001000" y="4191000"/>
            <a:ext cx="914400" cy="369332"/>
          </a:xfrm>
          <a:prstGeom prst="rect">
            <a:avLst/>
          </a:prstGeom>
          <a:noFill/>
        </p:spPr>
        <p:txBody>
          <a:bodyPr wrap="square" rtlCol="0">
            <a:spAutoFit/>
          </a:bodyPr>
          <a:lstStyle/>
          <a:p>
            <a:r>
              <a:rPr lang="en-US" dirty="0" smtClean="0"/>
              <a:t>N=19</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smtClean="0"/>
              <a:t>Pre and Post Test Results</a:t>
            </a:r>
            <a:br>
              <a:rPr lang="en-US" sz="1800" dirty="0" smtClean="0"/>
            </a:br>
            <a:r>
              <a:rPr lang="en-US" sz="1800" dirty="0" smtClean="0"/>
              <a:t>Number of students with correct answers to the questions</a:t>
            </a:r>
            <a:endParaRPr lang="en-US" sz="1800" dirty="0"/>
          </a:p>
        </p:txBody>
      </p:sp>
      <p:graphicFrame>
        <p:nvGraphicFramePr>
          <p:cNvPr id="6" name="Content Placeholder 5"/>
          <p:cNvGraphicFramePr>
            <a:graphicFrameLocks noGrp="1"/>
          </p:cNvGraphicFramePr>
          <p:nvPr>
            <p:ph idx="1"/>
          </p:nvPr>
        </p:nvGraphicFramePr>
        <p:xfrm>
          <a:off x="152400" y="1600200"/>
          <a:ext cx="8534400" cy="4953000"/>
        </p:xfrm>
        <a:graphic>
          <a:graphicData uri="http://schemas.openxmlformats.org/drawingml/2006/chart">
            <c:chart xmlns:c="http://schemas.openxmlformats.org/drawingml/2006/chart" xmlns:r="http://schemas.openxmlformats.org/officeDocument/2006/relationships" r:id="rId2"/>
          </a:graphicData>
        </a:graphic>
      </p:graphicFrame>
      <p:sp>
        <p:nvSpPr>
          <p:cNvPr id="4" name="Date Placeholder 3"/>
          <p:cNvSpPr>
            <a:spLocks noGrp="1"/>
          </p:cNvSpPr>
          <p:nvPr>
            <p:ph type="dt" sz="half" idx="10"/>
          </p:nvPr>
        </p:nvSpPr>
        <p:spPr/>
        <p:txBody>
          <a:bodyPr/>
          <a:lstStyle/>
          <a:p>
            <a:fld id="{3F65CCAD-897F-4FEA-BC8D-50D0960C8B56}" type="datetime1">
              <a:rPr lang="en-US" smtClean="0"/>
              <a:pPr/>
              <a:t>5/23/2012</a:t>
            </a:fld>
            <a:endParaRPr lang="en-US" dirty="0"/>
          </a:p>
        </p:txBody>
      </p:sp>
      <p:sp>
        <p:nvSpPr>
          <p:cNvPr id="5" name="Footer Placeholder 4"/>
          <p:cNvSpPr>
            <a:spLocks noGrp="1"/>
          </p:cNvSpPr>
          <p:nvPr>
            <p:ph type="ftr" sz="quarter" idx="11"/>
          </p:nvPr>
        </p:nvSpPr>
        <p:spPr/>
        <p:txBody>
          <a:bodyPr/>
          <a:lstStyle/>
          <a:p>
            <a:r>
              <a:rPr lang="en-US" dirty="0" smtClean="0"/>
              <a:t>© Souva Chattopadhyay</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a:bodyPr>
          <a:lstStyle/>
          <a:p>
            <a:r>
              <a:rPr lang="en-US" sz="1800" dirty="0" smtClean="0"/>
              <a:t>Student Survey </a:t>
            </a:r>
            <a:r>
              <a:rPr lang="en-US" sz="1800" dirty="0" smtClean="0"/>
              <a:t>Results</a:t>
            </a:r>
            <a:br>
              <a:rPr lang="en-US" sz="1800" dirty="0" smtClean="0"/>
            </a:br>
            <a:r>
              <a:rPr lang="en-US" sz="1800" dirty="0" smtClean="0"/>
              <a:t>Number of students who agreed and disagreed with each statement.</a:t>
            </a:r>
            <a:endParaRPr lang="en-US" sz="1800" dirty="0"/>
          </a:p>
        </p:txBody>
      </p:sp>
      <p:sp>
        <p:nvSpPr>
          <p:cNvPr id="4" name="Date Placeholder 3"/>
          <p:cNvSpPr>
            <a:spLocks noGrp="1"/>
          </p:cNvSpPr>
          <p:nvPr>
            <p:ph type="dt" sz="half" idx="10"/>
          </p:nvPr>
        </p:nvSpPr>
        <p:spPr/>
        <p:txBody>
          <a:bodyPr/>
          <a:lstStyle/>
          <a:p>
            <a:fld id="{3F65CCAD-897F-4FEA-BC8D-50D0960C8B56}" type="datetime1">
              <a:rPr lang="en-US" smtClean="0"/>
              <a:pPr/>
              <a:t>5/23/2012</a:t>
            </a:fld>
            <a:endParaRPr lang="en-US" dirty="0"/>
          </a:p>
        </p:txBody>
      </p:sp>
      <p:sp>
        <p:nvSpPr>
          <p:cNvPr id="5" name="Footer Placeholder 4"/>
          <p:cNvSpPr>
            <a:spLocks noGrp="1"/>
          </p:cNvSpPr>
          <p:nvPr>
            <p:ph type="ftr" sz="quarter" idx="11"/>
          </p:nvPr>
        </p:nvSpPr>
        <p:spPr/>
        <p:txBody>
          <a:bodyPr/>
          <a:lstStyle/>
          <a:p>
            <a:r>
              <a:rPr lang="en-US" dirty="0" smtClean="0"/>
              <a:t>© Souva Chattopadhyay</a:t>
            </a:r>
            <a:endParaRPr lang="en-US" dirty="0"/>
          </a:p>
        </p:txBody>
      </p:sp>
      <p:graphicFrame>
        <p:nvGraphicFramePr>
          <p:cNvPr id="7" name="Content Placeholder 6"/>
          <p:cNvGraphicFramePr>
            <a:graphicFrameLocks noGrp="1"/>
          </p:cNvGraphicFramePr>
          <p:nvPr>
            <p:ph idx="1"/>
          </p:nvPr>
        </p:nvGraphicFramePr>
        <p:xfrm>
          <a:off x="3048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angle 5"/>
          <p:cNvSpPr/>
          <p:nvPr/>
        </p:nvSpPr>
        <p:spPr>
          <a:xfrm>
            <a:off x="8001000" y="4343400"/>
            <a:ext cx="683200" cy="369332"/>
          </a:xfrm>
          <a:prstGeom prst="rect">
            <a:avLst/>
          </a:prstGeom>
        </p:spPr>
        <p:txBody>
          <a:bodyPr wrap="none">
            <a:spAutoFit/>
          </a:bodyPr>
          <a:lstStyle/>
          <a:p>
            <a:r>
              <a:rPr lang="en-US" dirty="0" smtClean="0"/>
              <a:t>N=19</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Observational Data</a:t>
            </a:r>
            <a:endParaRPr lang="en-US" dirty="0"/>
          </a:p>
        </p:txBody>
      </p:sp>
      <p:sp>
        <p:nvSpPr>
          <p:cNvPr id="3" name="Content Placeholder 2"/>
          <p:cNvSpPr>
            <a:spLocks noGrp="1"/>
          </p:cNvSpPr>
          <p:nvPr>
            <p:ph idx="1"/>
          </p:nvPr>
        </p:nvSpPr>
        <p:spPr/>
        <p:txBody>
          <a:bodyPr/>
          <a:lstStyle/>
          <a:p>
            <a:r>
              <a:rPr lang="en-US" dirty="0" smtClean="0"/>
              <a:t>In this group of photos you can see that some students are more willing than others to participate and that’s ok.  Also some of the students in the background actually did work and are taking their break to let others get some work in.</a:t>
            </a:r>
          </a:p>
          <a:p>
            <a:r>
              <a:rPr lang="en-US" dirty="0" smtClean="0"/>
              <a:t>A few students chose to do nothing but talk.</a:t>
            </a:r>
          </a:p>
          <a:p>
            <a:endParaRPr lang="en-US" dirty="0"/>
          </a:p>
        </p:txBody>
      </p:sp>
      <p:sp>
        <p:nvSpPr>
          <p:cNvPr id="4" name="Date Placeholder 3"/>
          <p:cNvSpPr>
            <a:spLocks noGrp="1"/>
          </p:cNvSpPr>
          <p:nvPr>
            <p:ph type="dt" sz="half" idx="10"/>
          </p:nvPr>
        </p:nvSpPr>
        <p:spPr/>
        <p:txBody>
          <a:bodyPr/>
          <a:lstStyle/>
          <a:p>
            <a:fld id="{3F65CCAD-897F-4FEA-BC8D-50D0960C8B56}" type="datetime1">
              <a:rPr lang="en-US" smtClean="0"/>
              <a:pPr/>
              <a:t>5/23/2012</a:t>
            </a:fld>
            <a:endParaRPr lang="en-US" dirty="0"/>
          </a:p>
        </p:txBody>
      </p:sp>
      <p:sp>
        <p:nvSpPr>
          <p:cNvPr id="5" name="Footer Placeholder 4"/>
          <p:cNvSpPr>
            <a:spLocks noGrp="1"/>
          </p:cNvSpPr>
          <p:nvPr>
            <p:ph type="ftr" sz="quarter" idx="11"/>
          </p:nvPr>
        </p:nvSpPr>
        <p:spPr/>
        <p:txBody>
          <a:bodyPr/>
          <a:lstStyle/>
          <a:p>
            <a:r>
              <a:rPr lang="en-US" dirty="0" smtClean="0"/>
              <a:t>© Souva Chattopadhyay</a:t>
            </a:r>
            <a:endParaRPr lang="en-US" dirty="0"/>
          </a:p>
        </p:txBody>
      </p:sp>
    </p:spTree>
  </p:cSld>
  <p:clrMapOvr>
    <a:masterClrMapping/>
  </p:clrMapOvr>
</p:sld>
</file>

<file path=ppt/theme/theme1.xml><?xml version="1.0" encoding="utf-8"?>
<a:theme xmlns:a="http://schemas.openxmlformats.org/drawingml/2006/main" name="TP03000024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3265F595-6850-45F8-B3F4-C54CF244922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TP030000243</Template>
  <TotalTime>437</TotalTime>
  <Words>1000</Words>
  <Application>Microsoft Office PowerPoint</Application>
  <PresentationFormat>On-screen Show (4:3)</PresentationFormat>
  <Paragraphs>93</Paragraphs>
  <Slides>17</Slides>
  <Notes>8</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TP030000243</vt:lpstr>
      <vt:lpstr>Rain garden construction and the effect on student performance</vt:lpstr>
      <vt:lpstr>Introduction</vt:lpstr>
      <vt:lpstr>Problem</vt:lpstr>
      <vt:lpstr>Background</vt:lpstr>
      <vt:lpstr>Data Collection</vt:lpstr>
      <vt:lpstr>Data Analysis Pre and Post Test results Number of students with correct answer to the questions</vt:lpstr>
      <vt:lpstr>Pre and Post Test Results Number of students with correct answers to the questions</vt:lpstr>
      <vt:lpstr>Student Survey Results Number of students who agreed and disagreed with each statement.</vt:lpstr>
      <vt:lpstr>Observational Data</vt:lpstr>
      <vt:lpstr>Observational Data Students had to remove excess wood chips deposited by the City of Milwaukee before they could plant.</vt:lpstr>
      <vt:lpstr>Observational Data Some students working and some not! Students in the background actually finished their rotation of helping prep the rain garden area and are not just goofing off.  However,  because kids are kids some students of coarse choose to do nothing, but most did something</vt:lpstr>
      <vt:lpstr>Observational  Data Reviewing plant height before planting in the ground. Students were unsure about where to plant and so was I because they substituted some of our plants from the nursery</vt:lpstr>
      <vt:lpstr>Observational Data Demonstrating to students how to plant the plants in the soil and at what depth.</vt:lpstr>
      <vt:lpstr>Observational Data The final product.  Approximately 200 plants were plant over the course of two days.</vt:lpstr>
      <vt:lpstr>Action Plan</vt:lpstr>
      <vt:lpstr>Final Reflections</vt:lpstr>
      <vt:lpstr>Literature Review</vt:lpstr>
    </vt:vector>
  </TitlesOfParts>
  <Company>Milwaukee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Rain garden construction and the effect on student performance</dc:title>
  <dc:subject/>
  <dc:creator>MPS</dc:creator>
  <cp:keywords/>
  <dc:description/>
  <cp:lastModifiedBy>MPS</cp:lastModifiedBy>
  <cp:revision>32</cp:revision>
  <dcterms:created xsi:type="dcterms:W3CDTF">2012-05-16T19:14:26Z</dcterms:created>
  <dcterms:modified xsi:type="dcterms:W3CDTF">2012-05-23T13:33:59Z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TC300002439990</vt:lpwstr>
  </property>
</Properties>
</file>